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5" r:id="rId3"/>
    <p:sldId id="374" r:id="rId4"/>
    <p:sldId id="327" r:id="rId5"/>
    <p:sldId id="351" r:id="rId6"/>
    <p:sldId id="370" r:id="rId7"/>
    <p:sldId id="352" r:id="rId8"/>
    <p:sldId id="353" r:id="rId9"/>
    <p:sldId id="354" r:id="rId10"/>
    <p:sldId id="356" r:id="rId11"/>
    <p:sldId id="355" r:id="rId12"/>
    <p:sldId id="360" r:id="rId13"/>
    <p:sldId id="357" r:id="rId14"/>
    <p:sldId id="358" r:id="rId15"/>
    <p:sldId id="359" r:id="rId16"/>
    <p:sldId id="361" r:id="rId17"/>
    <p:sldId id="362" r:id="rId18"/>
    <p:sldId id="363" r:id="rId19"/>
    <p:sldId id="369" r:id="rId20"/>
    <p:sldId id="364" r:id="rId21"/>
    <p:sldId id="365" r:id="rId22"/>
    <p:sldId id="366" r:id="rId23"/>
    <p:sldId id="367" r:id="rId24"/>
    <p:sldId id="368" r:id="rId25"/>
    <p:sldId id="371" r:id="rId26"/>
    <p:sldId id="372" r:id="rId27"/>
    <p:sldId id="37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F5F4"/>
    <a:srgbClr val="4B465E"/>
    <a:srgbClr val="9CDCDC"/>
    <a:srgbClr val="E2E9E6"/>
    <a:srgbClr val="508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2876" autoAdjust="0"/>
  </p:normalViewPr>
  <p:slideViewPr>
    <p:cSldViewPr snapToGrid="0">
      <p:cViewPr varScale="1">
        <p:scale>
          <a:sx n="64" d="100"/>
          <a:sy n="64" d="100"/>
        </p:scale>
        <p:origin x="640" y="40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-20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4A3A8-C7E8-4A4F-B0B6-A2B8647D275C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E6265-E2F2-45CA-B768-1D42A0253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59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E6265-E2F2-45CA-B768-1D42A02531F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699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E6265-E2F2-45CA-B768-1D42A02531F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748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E6265-E2F2-45CA-B768-1D42A02531F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4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98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992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7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5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516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37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37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39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25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292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278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76405-375A-4C3B-9BB2-377B0DD04789}" type="datetimeFigureOut">
              <a:rPr lang="ko-KR" altLang="en-US" smtClean="0"/>
              <a:pPr/>
              <a:t>2022-03-12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749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afe.naver.com/crkingdom/2252010" TargetMode="External"/><Relationship Id="rId4" Type="http://schemas.openxmlformats.org/officeDocument/2006/relationships/hyperlink" Target="https://cafe.naver.com/crkingdom/224583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19014" y="3075092"/>
            <a:ext cx="5992213" cy="70781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4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쿠키런</a:t>
            </a:r>
            <a:r>
              <a:rPr kumimoji="1" lang="en-US" altLang="ko-KR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:</a:t>
            </a:r>
            <a:r>
              <a:rPr kumimoji="1" lang="ko-KR" altLang="en-US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kumimoji="1" lang="ko-KR" altLang="en-US" sz="4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킹덤</a:t>
            </a:r>
            <a:r>
              <a:rPr kumimoji="1" lang="ko-KR" altLang="en-US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게임 분석서</a:t>
            </a:r>
            <a:endParaRPr kumimoji="1" lang="en-US" altLang="ko-KR" sz="4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F00B3-1823-4C29-85B4-81C74A974D70}"/>
              </a:ext>
            </a:extLst>
          </p:cNvPr>
          <p:cNvSpPr txBox="1"/>
          <p:nvPr/>
        </p:nvSpPr>
        <p:spPr>
          <a:xfrm>
            <a:off x="5145042" y="4595913"/>
            <a:ext cx="1901915" cy="58470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+mj-ea"/>
                <a:ea typeface="+mj-ea"/>
                <a:cs typeface="Arial" panose="020B0604020202020204" pitchFamily="34" charset="0"/>
              </a:rPr>
              <a:t>권기일</a:t>
            </a:r>
            <a:endParaRPr kumimoji="1" lang="en-US" altLang="ko-KR" sz="3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691453-992E-4472-A353-0657ACB7CD5D}"/>
              </a:ext>
            </a:extLst>
          </p:cNvPr>
          <p:cNvCxnSpPr>
            <a:cxnSpLocks/>
          </p:cNvCxnSpPr>
          <p:nvPr/>
        </p:nvCxnSpPr>
        <p:spPr>
          <a:xfrm>
            <a:off x="2519916" y="685800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E6DB90-8159-4D57-864B-7048DE23D8C2}"/>
              </a:ext>
            </a:extLst>
          </p:cNvPr>
          <p:cNvSpPr/>
          <p:nvPr/>
        </p:nvSpPr>
        <p:spPr>
          <a:xfrm>
            <a:off x="-1" y="6321286"/>
            <a:ext cx="12192000" cy="536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35CAE4-213F-4DD1-9BD9-077253B8A46A}"/>
              </a:ext>
            </a:extLst>
          </p:cNvPr>
          <p:cNvSpPr/>
          <p:nvPr/>
        </p:nvSpPr>
        <p:spPr>
          <a:xfrm>
            <a:off x="0" y="1"/>
            <a:ext cx="12192000" cy="536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791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성장 시스템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스킬 강화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049170-7758-4CFD-913D-DA58D932B5C9}"/>
              </a:ext>
            </a:extLst>
          </p:cNvPr>
          <p:cNvSpPr txBox="1"/>
          <p:nvPr/>
        </p:nvSpPr>
        <p:spPr>
          <a:xfrm>
            <a:off x="1035152" y="1486107"/>
            <a:ext cx="10087150" cy="66081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각 타입 별 스킬 강화 아이템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파우더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을 소모하여 쿠키 고유 스킬 강화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스킬 레벨은 쿠키의 최대 레벨 초과 불가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(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최대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60)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1E64FE-B8EE-4F1C-A127-AD00761EF35F}"/>
              </a:ext>
            </a:extLst>
          </p:cNvPr>
          <p:cNvSpPr/>
          <p:nvPr/>
        </p:nvSpPr>
        <p:spPr>
          <a:xfrm>
            <a:off x="1035152" y="2371727"/>
            <a:ext cx="10540600" cy="39719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4E5A52-9B35-4F82-8C89-BF11F67757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17" y="2701473"/>
            <a:ext cx="2845880" cy="1900944"/>
          </a:xfrm>
          <a:prstGeom prst="rect">
            <a:avLst/>
          </a:prstGeom>
        </p:spPr>
      </p:pic>
      <p:sp>
        <p:nvSpPr>
          <p:cNvPr id="5" name="더하기 기호 4">
            <a:extLst>
              <a:ext uri="{FF2B5EF4-FFF2-40B4-BE49-F238E27FC236}">
                <a16:creationId xmlns:a16="http://schemas.microsoft.com/office/drawing/2014/main" id="{57F7DC74-454B-4794-99E5-A25C84EB5501}"/>
              </a:ext>
            </a:extLst>
          </p:cNvPr>
          <p:cNvSpPr/>
          <p:nvPr/>
        </p:nvSpPr>
        <p:spPr>
          <a:xfrm>
            <a:off x="4323795" y="3083696"/>
            <a:ext cx="1104900" cy="11049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883A4A-D82E-4A83-B603-B37B6E14F660}"/>
              </a:ext>
            </a:extLst>
          </p:cNvPr>
          <p:cNvSpPr txBox="1"/>
          <p:nvPr/>
        </p:nvSpPr>
        <p:spPr>
          <a:xfrm>
            <a:off x="1764240" y="4719702"/>
            <a:ext cx="1850633" cy="32290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스킬 강화 대상 쿠키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DBC17F-DA66-459A-982A-84C065B8F5DA}"/>
              </a:ext>
            </a:extLst>
          </p:cNvPr>
          <p:cNvSpPr txBox="1"/>
          <p:nvPr/>
        </p:nvSpPr>
        <p:spPr>
          <a:xfrm>
            <a:off x="5692681" y="4719702"/>
            <a:ext cx="1850633" cy="32290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스킬 강화 파우더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657AD6-E0C5-473C-9ED8-A96D21F133E3}"/>
              </a:ext>
            </a:extLst>
          </p:cNvPr>
          <p:cNvSpPr txBox="1"/>
          <p:nvPr/>
        </p:nvSpPr>
        <p:spPr>
          <a:xfrm>
            <a:off x="4781184" y="5125620"/>
            <a:ext cx="3785864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역할군에 따른 파우더만 스킬 강화에 사용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스킬 레벨에 따라 요구 파우더 개수 증가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일정 레벨을 넘기면 상급 등급의 파우더 요구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같음 기호 13">
            <a:extLst>
              <a:ext uri="{FF2B5EF4-FFF2-40B4-BE49-F238E27FC236}">
                <a16:creationId xmlns:a16="http://schemas.microsoft.com/office/drawing/2014/main" id="{B6A80C56-9CE8-458D-BBC2-12FBD12F76C5}"/>
              </a:ext>
            </a:extLst>
          </p:cNvPr>
          <p:cNvSpPr/>
          <p:nvPr/>
        </p:nvSpPr>
        <p:spPr>
          <a:xfrm>
            <a:off x="7781004" y="3160910"/>
            <a:ext cx="1181100" cy="950472"/>
          </a:xfrm>
          <a:prstGeom prst="mathEqual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98D1273-302F-4690-8DCD-4A4712654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513" y="2698299"/>
            <a:ext cx="2191242" cy="19009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EDD98A-4510-4D3F-9622-12B5403A9307}"/>
              </a:ext>
            </a:extLst>
          </p:cNvPr>
          <p:cNvSpPr txBox="1"/>
          <p:nvPr/>
        </p:nvSpPr>
        <p:spPr>
          <a:xfrm>
            <a:off x="9397571" y="4719701"/>
            <a:ext cx="1463006" cy="32290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스킬 레벨 업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6344BB-2C2E-48A9-B624-1EAA9D411F10}"/>
              </a:ext>
            </a:extLst>
          </p:cNvPr>
          <p:cNvGrpSpPr/>
          <p:nvPr/>
        </p:nvGrpSpPr>
        <p:grpSpPr>
          <a:xfrm>
            <a:off x="5524171" y="2698298"/>
            <a:ext cx="2033453" cy="1900944"/>
            <a:chOff x="5509861" y="2465647"/>
            <a:chExt cx="2271144" cy="225405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A6A7A66-4E15-4B46-9B96-527457F64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5854" y="2701472"/>
              <a:ext cx="900291" cy="89005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8793EAD-A812-4457-AF89-86204C395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3304" y="2701472"/>
              <a:ext cx="900291" cy="89005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1250B52-1B52-4824-BC98-673834A19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853" y="3679096"/>
              <a:ext cx="900291" cy="950471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0F8E1D3-CBC9-4F16-8C7B-974A8987F330}"/>
                </a:ext>
              </a:extLst>
            </p:cNvPr>
            <p:cNvSpPr/>
            <p:nvPr/>
          </p:nvSpPr>
          <p:spPr>
            <a:xfrm>
              <a:off x="5509861" y="2465647"/>
              <a:ext cx="2271144" cy="225405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04E88B4-19F4-42A9-A8A8-B96C38FE364B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6BB26C3-BCB1-4283-9CD2-57C42C2C6695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D0EA716-6E50-4150-85B2-92A81DAA1E32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729957D-ACAE-4F02-A63D-2712E076D5F5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692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3F8E01-BBBC-482E-9C15-6280ED28E499}"/>
              </a:ext>
            </a:extLst>
          </p:cNvPr>
          <p:cNvSpPr/>
          <p:nvPr/>
        </p:nvSpPr>
        <p:spPr>
          <a:xfrm>
            <a:off x="4482737" y="2994930"/>
            <a:ext cx="3162390" cy="3367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7DC100-6C2C-4BF0-A927-6E0F09CCF7CB}"/>
              </a:ext>
            </a:extLst>
          </p:cNvPr>
          <p:cNvSpPr/>
          <p:nvPr/>
        </p:nvSpPr>
        <p:spPr>
          <a:xfrm>
            <a:off x="1035152" y="2994931"/>
            <a:ext cx="3162390" cy="33677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성장 시스템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4. </a:t>
            </a:r>
            <a:r>
              <a:rPr kumimoji="1" lang="ko-KR" altLang="en-US" sz="16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토핑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 시스템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049170-7758-4CFD-913D-DA58D932B5C9}"/>
              </a:ext>
            </a:extLst>
          </p:cNvPr>
          <p:cNvSpPr txBox="1"/>
          <p:nvPr/>
        </p:nvSpPr>
        <p:spPr>
          <a:xfrm>
            <a:off x="1035152" y="1486107"/>
            <a:ext cx="10540600" cy="133176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타 수집형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RPG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의 장비와 같은 시스템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(‘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서머너즈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워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천공의 아레나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’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의 룬 시스템과 유사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총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5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개 슬롯으로 구성되어 있으며 쿠키 최초 획득 시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개 슬롯만 오픈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토핑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역시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커먼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–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레어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에픽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등급이 존재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토핑은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다양한 옵션을 보유하며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동일 옵션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동일 등급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토핑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 중복 장착 가능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예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공격력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%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증가 효과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토핑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5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개 장착 가능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7F6800-6279-494B-B5AC-FC4EAFD16C30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47" y="3168000"/>
            <a:ext cx="2592000" cy="14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0113CD-B689-49A6-AE82-BF541D42783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932" y="3168000"/>
            <a:ext cx="2592000" cy="144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5D06ED-65A5-48D8-B573-572555656A5A}"/>
              </a:ext>
            </a:extLst>
          </p:cNvPr>
          <p:cNvSpPr txBox="1"/>
          <p:nvPr/>
        </p:nvSpPr>
        <p:spPr>
          <a:xfrm>
            <a:off x="1035152" y="5121273"/>
            <a:ext cx="3162390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쿠키의 레벨에 따라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토핑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슬롯 잠금 해제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15, 20, 25, 30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레벨에 각 슬롯 잠금 해제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토핑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별 세트 효과가 존재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B23C2-646E-4788-8580-BAC77D051391}"/>
              </a:ext>
            </a:extLst>
          </p:cNvPr>
          <p:cNvSpPr txBox="1"/>
          <p:nvPr/>
        </p:nvSpPr>
        <p:spPr>
          <a:xfrm>
            <a:off x="4514368" y="5121273"/>
            <a:ext cx="3270613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장착한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토핑은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코인을 지불하여 해제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같은 옵션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등급의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토핑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중복 장착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6,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9,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12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강화 시 추가 효과 개방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1BCDA9-9235-4338-B3C6-92F4E799C725}"/>
              </a:ext>
            </a:extLst>
          </p:cNvPr>
          <p:cNvSpPr/>
          <p:nvPr/>
        </p:nvSpPr>
        <p:spPr>
          <a:xfrm>
            <a:off x="7924836" y="2994930"/>
            <a:ext cx="3162390" cy="33677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36D1A-CE30-495D-82B0-84E4B61C99D8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031" y="3168000"/>
            <a:ext cx="2592000" cy="144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9CB5A0-EFEA-458B-B762-982B1B8B88FD}"/>
              </a:ext>
            </a:extLst>
          </p:cNvPr>
          <p:cNvSpPr txBox="1"/>
          <p:nvPr/>
        </p:nvSpPr>
        <p:spPr>
          <a:xfrm>
            <a:off x="7924836" y="5121273"/>
            <a:ext cx="3162390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등급에 따라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6, 9, 12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강화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토핑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강화 단계에 따라 해제 금액 증가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6,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9,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12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단계까지 자동 강화 기능 탑재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9764797-DB4A-4D45-9A4B-C98324525B2E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1067198-D6AE-4994-B25F-12C6890B433B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B7C9B39-2FC5-47FC-8A11-4989344FBD97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76B5F82-21D6-40DB-95C1-EBDAAF9DFC78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C85E974-2BF4-4BDD-B8CE-746110B49A88}"/>
              </a:ext>
            </a:extLst>
          </p:cNvPr>
          <p:cNvSpPr txBox="1"/>
          <p:nvPr/>
        </p:nvSpPr>
        <p:spPr>
          <a:xfrm>
            <a:off x="2058927" y="4608000"/>
            <a:ext cx="111484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토핑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관리 화면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695FCF-E4A3-4343-BE59-BF38CB7D0DD8}"/>
              </a:ext>
            </a:extLst>
          </p:cNvPr>
          <p:cNvSpPr txBox="1"/>
          <p:nvPr/>
        </p:nvSpPr>
        <p:spPr>
          <a:xfrm>
            <a:off x="5496573" y="4608000"/>
            <a:ext cx="111484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토핑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정보 화면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DD2AE8-2B7F-4595-9CA6-AD8CBFD11EC0}"/>
              </a:ext>
            </a:extLst>
          </p:cNvPr>
          <p:cNvSpPr txBox="1"/>
          <p:nvPr/>
        </p:nvSpPr>
        <p:spPr>
          <a:xfrm>
            <a:off x="8948611" y="4608000"/>
            <a:ext cx="111484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토핑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강화 화면</a:t>
            </a:r>
          </a:p>
        </p:txBody>
      </p:sp>
    </p:spTree>
    <p:extLst>
      <p:ext uri="{BB962C8B-B14F-4D97-AF65-F5344CB8AC3E}">
        <p14:creationId xmlns:p14="http://schemas.microsoft.com/office/powerpoint/2010/main" val="2441477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95A866-EC08-4FE8-A92B-C1D706387084}"/>
              </a:ext>
            </a:extLst>
          </p:cNvPr>
          <p:cNvSpPr/>
          <p:nvPr/>
        </p:nvSpPr>
        <p:spPr>
          <a:xfrm>
            <a:off x="6128494" y="2580784"/>
            <a:ext cx="4803673" cy="4096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D1935B-ED59-4192-B253-ED3BAE79BEDC}"/>
              </a:ext>
            </a:extLst>
          </p:cNvPr>
          <p:cNvSpPr/>
          <p:nvPr/>
        </p:nvSpPr>
        <p:spPr>
          <a:xfrm>
            <a:off x="1035151" y="2580785"/>
            <a:ext cx="4803673" cy="4096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성장 시스템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5.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인연 시스템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049170-7758-4CFD-913D-DA58D932B5C9}"/>
              </a:ext>
            </a:extLst>
          </p:cNvPr>
          <p:cNvSpPr txBox="1"/>
          <p:nvPr/>
        </p:nvSpPr>
        <p:spPr>
          <a:xfrm>
            <a:off x="1035152" y="1486107"/>
            <a:ext cx="10540600" cy="66081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조건에 맞는 쿠키들로 만드는 컬렉션 시스템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조건에 맞는 쿠키들을 확보하고 해당 쿠키를 육성하여 해당 컬렉션을 채우면 각종 버프 부여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5B66C4-3250-43AF-A42F-A1F2D43F7BE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987" y="3123263"/>
            <a:ext cx="2880000" cy="1872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C3C78-ED7C-4F00-AC20-34B6CBA5EB4B}"/>
              </a:ext>
            </a:extLst>
          </p:cNvPr>
          <p:cNvSpPr txBox="1"/>
          <p:nvPr/>
        </p:nvSpPr>
        <p:spPr>
          <a:xfrm>
            <a:off x="1424109" y="5252327"/>
            <a:ext cx="4114724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특정 쿠키들을 획득하면 조건에 따라 인연 활성화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활성화되지 않은 인연은 보유한 캐릭터만 활성화됨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조건을 충족도에 따라 최대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5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성까지 인연 활성화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608E4A-E874-41FC-BA15-D2B2E4A11E65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13" y="3123263"/>
            <a:ext cx="2880000" cy="1872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042E68-AE61-4556-8D6C-F81405CA0A31}"/>
              </a:ext>
            </a:extLst>
          </p:cNvPr>
          <p:cNvSpPr txBox="1"/>
          <p:nvPr/>
        </p:nvSpPr>
        <p:spPr>
          <a:xfrm>
            <a:off x="6305452" y="5252327"/>
            <a:ext cx="4284986" cy="131843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인연에 포함된 쿠키들을 일정 조건까지 모두 육성하면 조건에 따라 버프 효과 적용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인연은 채울수록 적용되는 버프 다양화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인연 버프는 다른 버프 효과와 중복 적용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5C5DEB7-AFB1-4596-ADD5-EF9B382A3632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7FD7DC7-AFC3-4D0A-8E30-3A69F87BF27C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CCBB58E-2FC1-41D4-96A4-FFB7C11B13EA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4D57B33-58A5-4BC9-AFCC-48861757420C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20E87C3-311D-49A6-A581-A9D6FA50774F}"/>
              </a:ext>
            </a:extLst>
          </p:cNvPr>
          <p:cNvSpPr txBox="1"/>
          <p:nvPr/>
        </p:nvSpPr>
        <p:spPr>
          <a:xfrm>
            <a:off x="2864082" y="5008014"/>
            <a:ext cx="1145810" cy="25789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인연 로비 화면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873311-8CAE-4755-B064-C4DA5A0E7E00}"/>
              </a:ext>
            </a:extLst>
          </p:cNvPr>
          <p:cNvSpPr txBox="1"/>
          <p:nvPr/>
        </p:nvSpPr>
        <p:spPr>
          <a:xfrm>
            <a:off x="8074390" y="4993609"/>
            <a:ext cx="1361247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인연 세부 정보 화면</a:t>
            </a:r>
          </a:p>
        </p:txBody>
      </p:sp>
    </p:spTree>
    <p:extLst>
      <p:ext uri="{BB962C8B-B14F-4D97-AF65-F5344CB8AC3E}">
        <p14:creationId xmlns:p14="http://schemas.microsoft.com/office/powerpoint/2010/main" val="3045541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건설 및 생산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왕국 꾸미기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36E92C-D0D6-41DD-AD5E-59C46600369B}"/>
              </a:ext>
            </a:extLst>
          </p:cNvPr>
          <p:cNvSpPr/>
          <p:nvPr/>
        </p:nvSpPr>
        <p:spPr>
          <a:xfrm>
            <a:off x="1035151" y="2737302"/>
            <a:ext cx="9947173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049170-7758-4CFD-913D-DA58D932B5C9}"/>
              </a:ext>
            </a:extLst>
          </p:cNvPr>
          <p:cNvSpPr txBox="1"/>
          <p:nvPr/>
        </p:nvSpPr>
        <p:spPr>
          <a:xfrm>
            <a:off x="1035152" y="1486107"/>
            <a:ext cx="1008715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게임 내 제작 재료를 생산할 수 있는 생산 시설과 꾸미기 건물을 건설하여 플레이어의 왕국 꾸미기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각종 건축물을 건설하여 왕국의 환경 점수 획득 가능하며 환경 점수는 쿠키성의 레벨 업 조건에 반영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쿠키성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레벨을 올리면 상위 생산 시설 건설 및 상위 제작 재료 생산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FB42BC0-B75C-4FC1-8FD4-5FF93B46165A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41" y="3052800"/>
            <a:ext cx="4420800" cy="2765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6BF335-5398-4931-8C7E-9C31D353A4A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00" y="3052800"/>
            <a:ext cx="4420800" cy="27648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258180-864C-4EBB-B84B-92F6A3796EC4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15F1D1D-B3B0-4192-994C-C04B37DBD089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95EB55-226C-44DB-ADF1-B675AD55012C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5B95BC5-2A63-4050-830D-8409E5B00232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566A3F8-3F12-42FB-BF2B-45FFAF682C37}"/>
              </a:ext>
            </a:extLst>
          </p:cNvPr>
          <p:cNvSpPr txBox="1"/>
          <p:nvPr/>
        </p:nvSpPr>
        <p:spPr>
          <a:xfrm>
            <a:off x="2827023" y="5803605"/>
            <a:ext cx="1327036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왕국 모습 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  <a:endParaRPr kumimoji="1" lang="ko-KR" altLang="en-US" sz="1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8DC97F-E714-4B09-801D-EFFC4F622479}"/>
              </a:ext>
            </a:extLst>
          </p:cNvPr>
          <p:cNvSpPr txBox="1"/>
          <p:nvPr/>
        </p:nvSpPr>
        <p:spPr>
          <a:xfrm>
            <a:off x="7674082" y="5803605"/>
            <a:ext cx="1327036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왕국 모습 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</a:t>
            </a:r>
            <a:endParaRPr kumimoji="1" lang="ko-KR" altLang="en-US" sz="1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928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60D0EEE8-B49A-4E7B-9655-3B1CA0DB123B}"/>
              </a:ext>
            </a:extLst>
          </p:cNvPr>
          <p:cNvSpPr/>
          <p:nvPr/>
        </p:nvSpPr>
        <p:spPr>
          <a:xfrm>
            <a:off x="6128494" y="2580784"/>
            <a:ext cx="4803673" cy="4096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E59562-51AB-45D1-ADC5-8D379D9D2512}"/>
              </a:ext>
            </a:extLst>
          </p:cNvPr>
          <p:cNvSpPr/>
          <p:nvPr/>
        </p:nvSpPr>
        <p:spPr>
          <a:xfrm>
            <a:off x="1035151" y="2580785"/>
            <a:ext cx="4803673" cy="4096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건설 및 생산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건축물 특징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1EAC7C-D196-428C-8F34-6BB626117DD9}"/>
              </a:ext>
            </a:extLst>
          </p:cNvPr>
          <p:cNvSpPr txBox="1"/>
          <p:nvPr/>
        </p:nvSpPr>
        <p:spPr>
          <a:xfrm>
            <a:off x="2921098" y="2748950"/>
            <a:ext cx="1031776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생산 시설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74D6664-A508-4BA6-8F4A-42D84F424496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00" y="3146400"/>
            <a:ext cx="2880000" cy="187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8E0A7C-9C14-4CD1-BB36-FC693010EC8F}"/>
              </a:ext>
            </a:extLst>
          </p:cNvPr>
          <p:cNvSpPr txBox="1"/>
          <p:nvPr/>
        </p:nvSpPr>
        <p:spPr>
          <a:xfrm>
            <a:off x="1316136" y="5170031"/>
            <a:ext cx="4241699" cy="139537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생산 건물은 해당 건물의 최대 레벨까지 레벨 업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 건물은 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 하우스 제외 최대 </a:t>
            </a: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개만 건설 가능</a:t>
            </a:r>
            <a:endParaRPr kumimoji="1" lang="en-US" altLang="ko-KR" sz="1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레벨 업 시 새로운 재료 생산 또는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회 생산량 증가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일부 건축물의 경우 해당 건축물 전용 스킨 적용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각 건축물마다 건설하는데 걸리는 시간이 상이하며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특히 꾸미기 건물보다 생산 건물이 상대적으로 시간이 많이 소요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한 번 건설한 건축물은 원하는 곳으로 이동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꾸미기 건물은 판매가 가능하나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랜드마크 및 생산 건물은 건설 후 판매 불가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0000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41DFC7-F350-4C43-924E-6A1A48878EA4}"/>
              </a:ext>
            </a:extLst>
          </p:cNvPr>
          <p:cNvSpPr txBox="1"/>
          <p:nvPr/>
        </p:nvSpPr>
        <p:spPr>
          <a:xfrm>
            <a:off x="7961589" y="2748950"/>
            <a:ext cx="1232731" cy="32984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꾸미기 건물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153E02-99D4-4359-8A8E-400CEBF9C8B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955" y="3146400"/>
            <a:ext cx="2880000" cy="187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513677-41E4-4831-B9C3-4D8BA6D1CA1D}"/>
              </a:ext>
            </a:extLst>
          </p:cNvPr>
          <p:cNvSpPr txBox="1"/>
          <p:nvPr/>
        </p:nvSpPr>
        <p:spPr>
          <a:xfrm>
            <a:off x="6482996" y="5170031"/>
            <a:ext cx="4244230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꾸미기 건물은 대부분 성능에 영향을 미치지 않음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랜드마크 건물은 쿠키들의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스탯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증가 등 각종 버프 제공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랜드마크를 제외한 꾸미기 건물의 경우 판매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CFACD59-2338-4AC1-9ADF-38FFEA9D5F48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757BEAC-BE6C-4181-9854-F6A48EBB6212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77EAF17-A032-4A05-A270-1AB33C568AC4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89A4DEE-375A-42E9-AF7F-DAD72C58C87E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327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8851189A-E11E-4949-A9B1-65D6319613C7}"/>
              </a:ext>
            </a:extLst>
          </p:cNvPr>
          <p:cNvSpPr/>
          <p:nvPr/>
        </p:nvSpPr>
        <p:spPr>
          <a:xfrm>
            <a:off x="1035151" y="2580785"/>
            <a:ext cx="4803673" cy="4096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건설 및 생산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생산 시스템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66081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생산 건물에서 생산한 아이템으로 다른 아이템을 제작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생산한 아이템으로 월드 모험에서 장애물을 돌파하거나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왕국 영역을 확장하는 등 다양한 곳에 사용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1898015-D3EB-427D-A596-C53C8C636C5A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00" y="3146400"/>
            <a:ext cx="2880000" cy="187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910C4E-FD72-4DDA-9CE2-16B994B1B1BF}"/>
              </a:ext>
            </a:extLst>
          </p:cNvPr>
          <p:cNvSpPr txBox="1"/>
          <p:nvPr/>
        </p:nvSpPr>
        <p:spPr>
          <a:xfrm>
            <a:off x="1699740" y="5371893"/>
            <a:ext cx="3240000" cy="68749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생산 건물에서 각종 재료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아이템 생산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해당 아이템은 모험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교역 등에 활용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F06AF7-FE55-46AB-A635-B08C3D5ED4F0}"/>
              </a:ext>
            </a:extLst>
          </p:cNvPr>
          <p:cNvSpPr/>
          <p:nvPr/>
        </p:nvSpPr>
        <p:spPr>
          <a:xfrm>
            <a:off x="6128492" y="2580785"/>
            <a:ext cx="4802400" cy="4096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8D8069-1241-429B-85E9-C2B8E6E86154}"/>
              </a:ext>
            </a:extLst>
          </p:cNvPr>
          <p:cNvSpPr txBox="1"/>
          <p:nvPr/>
        </p:nvSpPr>
        <p:spPr>
          <a:xfrm>
            <a:off x="7960436" y="2741102"/>
            <a:ext cx="1269879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장애물 돌파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D585E1-94F3-465F-88D9-327EAA2201BF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692" y="3146400"/>
            <a:ext cx="2880000" cy="1872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CAC21B3-DAC7-4C0A-B711-9DBD372344BD}"/>
              </a:ext>
            </a:extLst>
          </p:cNvPr>
          <p:cNvSpPr txBox="1"/>
          <p:nvPr/>
        </p:nvSpPr>
        <p:spPr>
          <a:xfrm>
            <a:off x="6305452" y="5371893"/>
            <a:ext cx="4579848" cy="68749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월드 모험 진행 중 곳곳에 장애물 존재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 건물에서 장애물 돌파에 필요한 아이템을 제작하여 돌파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21914E8-3393-4158-9188-C539BDE5679B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8B3357-334D-4B22-9907-FD51E7F3EAEC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AC244CE-62E8-4DAF-A36D-710D6E801C5B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5AC7C11-B7DC-4357-8C67-E7E9F7472C6D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6EF94B-428A-4086-9735-00721E78B24F}"/>
              </a:ext>
            </a:extLst>
          </p:cNvPr>
          <p:cNvSpPr txBox="1"/>
          <p:nvPr/>
        </p:nvSpPr>
        <p:spPr>
          <a:xfrm>
            <a:off x="2795410" y="2741102"/>
            <a:ext cx="1283154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아이템 제작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994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879DB34A-29C7-4316-BCDF-E98B5EA7B7B5}"/>
              </a:ext>
            </a:extLst>
          </p:cNvPr>
          <p:cNvSpPr/>
          <p:nvPr/>
        </p:nvSpPr>
        <p:spPr>
          <a:xfrm>
            <a:off x="4497532" y="2737301"/>
            <a:ext cx="3162390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4ECB16-E6B5-4C0F-BA12-1E2B1EEAECBF}"/>
              </a:ext>
            </a:extLst>
          </p:cNvPr>
          <p:cNvSpPr/>
          <p:nvPr/>
        </p:nvSpPr>
        <p:spPr>
          <a:xfrm>
            <a:off x="1035152" y="2737302"/>
            <a:ext cx="3162390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건설 및 생산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4.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교역 시스템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타 수집형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RPG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와 가장 차별화된 요소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0000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생산 건물에서 생산한 아이템은 월드 모험의 장애물을 돌파하거나 왕국 확장 이외 추가로 활용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소원나무 콘텐츠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곰젤리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열차 등을 활용하여 게임 내 필요한 코인과 희귀 건축 재료 수급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910C4E-FD72-4DDA-9CE2-16B994B1B1BF}"/>
              </a:ext>
            </a:extLst>
          </p:cNvPr>
          <p:cNvSpPr txBox="1"/>
          <p:nvPr/>
        </p:nvSpPr>
        <p:spPr>
          <a:xfrm>
            <a:off x="1123449" y="4921375"/>
            <a:ext cx="3074093" cy="139537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제작 아이템으로 코인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경험치 수급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일 횟수 제한 없음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10, 20, 30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회 완료 시 희귀 재료 획득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소원은 교체 가능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(10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분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쿨타임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AC21B3-DAC7-4C0A-B711-9DBD372344BD}"/>
              </a:ext>
            </a:extLst>
          </p:cNvPr>
          <p:cNvSpPr txBox="1"/>
          <p:nvPr/>
        </p:nvSpPr>
        <p:spPr>
          <a:xfrm>
            <a:off x="4585828" y="4921375"/>
            <a:ext cx="3074094" cy="139537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곰젤리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열차에 생산한 아이템 납품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회에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3~5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종의 아이템 납품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일정 시간 경과 후 크리스탈 등 수급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곰젤리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열차는 최대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3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개까지 운용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F7CD3E-D681-49C6-BF9E-8B5F68B8E3E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47" y="3223724"/>
            <a:ext cx="2592000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3C10E3-A5E2-41E5-AD31-164140B7935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727" y="3200338"/>
            <a:ext cx="2592000" cy="144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8D1B49-482D-432D-9E07-0688F8E72730}"/>
              </a:ext>
            </a:extLst>
          </p:cNvPr>
          <p:cNvSpPr txBox="1"/>
          <p:nvPr/>
        </p:nvSpPr>
        <p:spPr>
          <a:xfrm>
            <a:off x="2082884" y="2806151"/>
            <a:ext cx="1066926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소원나무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904D1-2C25-4B9B-8A10-ABD868242C43}"/>
              </a:ext>
            </a:extLst>
          </p:cNvPr>
          <p:cNvSpPr txBox="1"/>
          <p:nvPr/>
        </p:nvSpPr>
        <p:spPr>
          <a:xfrm>
            <a:off x="5660691" y="2806150"/>
            <a:ext cx="1159430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곰젤리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열차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0CE4A0B-562F-4A7A-BFF2-CC8EC2BD8126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3937DB2-0621-4741-9B84-0A3FECBFF738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ECB9EAF-E3A6-4D03-BAC6-438FE1759897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4AB737-B4BC-4480-98C5-225A46EE08A9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856223-E307-4538-AF4E-99ED52CD5EAB}"/>
              </a:ext>
            </a:extLst>
          </p:cNvPr>
          <p:cNvSpPr/>
          <p:nvPr/>
        </p:nvSpPr>
        <p:spPr>
          <a:xfrm>
            <a:off x="7959912" y="2737300"/>
            <a:ext cx="3162390" cy="3577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32DBC0-1B0F-4D7E-BDA1-4A0FC98ADA59}"/>
              </a:ext>
            </a:extLst>
          </p:cNvPr>
          <p:cNvSpPr txBox="1"/>
          <p:nvPr/>
        </p:nvSpPr>
        <p:spPr>
          <a:xfrm>
            <a:off x="9081274" y="2806149"/>
            <a:ext cx="1165745" cy="32534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해변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교역소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1CEB2F-4769-416D-8685-E773663B9DEE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226" y="3223724"/>
            <a:ext cx="2592000" cy="144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BB3D86-B751-4DFC-B611-97FC1834B3E1}"/>
              </a:ext>
            </a:extLst>
          </p:cNvPr>
          <p:cNvSpPr txBox="1"/>
          <p:nvPr/>
        </p:nvSpPr>
        <p:spPr>
          <a:xfrm>
            <a:off x="7994458" y="4919691"/>
            <a:ext cx="3074093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왕국 내에서 생산한 아이템 교환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희귀 건축 재료 등 다양한 아이템 판매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유저가 원할 때 판매 리스트 갱신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136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F05C16-E7D9-4E69-A383-B003A82A9745}"/>
              </a:ext>
            </a:extLst>
          </p:cNvPr>
          <p:cNvSpPr/>
          <p:nvPr/>
        </p:nvSpPr>
        <p:spPr>
          <a:xfrm>
            <a:off x="1035152" y="2580785"/>
            <a:ext cx="9842398" cy="40686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최종 콘텐츠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혼돈의 케이크타워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유저들이 전투 및 성장 콘텐츠로 육성한 쿠키들로 다양한 조건에 맞춰 진행하는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시즌제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도전 콘텐츠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‘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세븐나이츠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’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의 무한의 탑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‘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서머너즈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워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천공의 아레나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’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의 시험의 탑과 유사함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게임 내 다른 콘텐츠와 달리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PVE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와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PVP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콘텐츠가 공존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35507F-4BAD-4376-A141-8BC4987B504C}"/>
              </a:ext>
            </a:extLst>
          </p:cNvPr>
          <p:cNvGrpSpPr/>
          <p:nvPr/>
        </p:nvGrpSpPr>
        <p:grpSpPr>
          <a:xfrm>
            <a:off x="1764982" y="2736429"/>
            <a:ext cx="3808800" cy="2160000"/>
            <a:chOff x="1589716" y="2738447"/>
            <a:chExt cx="4032000" cy="25849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28B60DC-E889-46DD-A669-A4E74A467EC3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716" y="2738447"/>
              <a:ext cx="4032000" cy="2584903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C99281B-B4E1-440F-8482-E9E721BBDDCA}"/>
                </a:ext>
              </a:extLst>
            </p:cNvPr>
            <p:cNvSpPr/>
            <p:nvPr/>
          </p:nvSpPr>
          <p:spPr>
            <a:xfrm>
              <a:off x="4154866" y="3562508"/>
              <a:ext cx="1264859" cy="3501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02E5B7-298F-42EE-80C2-34CE08DC0EBB}"/>
              </a:ext>
            </a:extLst>
          </p:cNvPr>
          <p:cNvGrpSpPr/>
          <p:nvPr/>
        </p:nvGrpSpPr>
        <p:grpSpPr>
          <a:xfrm>
            <a:off x="6618219" y="2677202"/>
            <a:ext cx="3808800" cy="2160000"/>
            <a:chOff x="6205058" y="2738550"/>
            <a:chExt cx="4032000" cy="25848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9AAC931-65E7-4AC5-88FF-0D0AA28B36E0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058" y="2738550"/>
              <a:ext cx="4032000" cy="258480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D0C827D-5F99-486C-8F30-7CF92C0EC5AA}"/>
                </a:ext>
              </a:extLst>
            </p:cNvPr>
            <p:cNvSpPr/>
            <p:nvPr/>
          </p:nvSpPr>
          <p:spPr>
            <a:xfrm>
              <a:off x="7774366" y="4877926"/>
              <a:ext cx="1264859" cy="3501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DBCE27A-1DE6-49B9-A3C3-23A95DB7708B}"/>
              </a:ext>
            </a:extLst>
          </p:cNvPr>
          <p:cNvSpPr txBox="1"/>
          <p:nvPr/>
        </p:nvSpPr>
        <p:spPr>
          <a:xfrm>
            <a:off x="1230600" y="5465657"/>
            <a:ext cx="9451502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층마다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개의 조건이 제시되며 사진에 빨간 영역으로 표시한 대로 해당 조건을 모두 충족해야만 각 층 진행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스테이지마다 등장하는 적이 다르며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PVE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방식으로 진행되는 층과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PVP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방식으로 진행되는 층이 각각 존재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최초 클리어 시 케이크 조각 아이템을 받을 수 있으며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해당 아이템으로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‘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교단에 바치는 서약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‘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카테고리 랜드마크 등 구매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281313F-97AA-413B-8DF4-262D4071BCCB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3778E8D-32E7-4E6C-B627-A3F661EF0690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8EE240A-0193-44E4-8281-954FE9BEC574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5B68DEF-5663-4B71-8C32-3CAB896BE3ED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A0EC3B3-631E-41C9-803A-5DDD8D8A380C}"/>
              </a:ext>
            </a:extLst>
          </p:cNvPr>
          <p:cNvSpPr txBox="1"/>
          <p:nvPr/>
        </p:nvSpPr>
        <p:spPr>
          <a:xfrm>
            <a:off x="2703562" y="4922325"/>
            <a:ext cx="1931639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혼돈의 케이크타워 메인 화면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2062CD-3F11-44E9-9491-6EF6D22E91B8}"/>
              </a:ext>
            </a:extLst>
          </p:cNvPr>
          <p:cNvSpPr txBox="1"/>
          <p:nvPr/>
        </p:nvSpPr>
        <p:spPr>
          <a:xfrm>
            <a:off x="7729136" y="4855765"/>
            <a:ext cx="193164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혼돈의 케이크타워 준비 화면</a:t>
            </a:r>
          </a:p>
        </p:txBody>
      </p:sp>
    </p:spTree>
    <p:extLst>
      <p:ext uri="{BB962C8B-B14F-4D97-AF65-F5344CB8AC3E}">
        <p14:creationId xmlns:p14="http://schemas.microsoft.com/office/powerpoint/2010/main" val="753923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F05C16-E7D9-4E69-A383-B003A82A9745}"/>
              </a:ext>
            </a:extLst>
          </p:cNvPr>
          <p:cNvSpPr/>
          <p:nvPr/>
        </p:nvSpPr>
        <p:spPr>
          <a:xfrm>
            <a:off x="1035152" y="2580786"/>
            <a:ext cx="9842398" cy="3848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최종 콘텐츠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kumimoji="1" lang="ko-KR" altLang="en-US" sz="16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킹덤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 아레나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유저가 게임을 진행하며 육성한 쿠키들로 진행하는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5:5 PVP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콘텐츠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타 수집형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RPG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와 유사하게 시즌제로 운영되며 시즌 종료 후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티어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별 보상과 상위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%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별 보상 별도 지급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크리스탈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메달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승리 시 트로피와 메달을 얻고 패배 시 트로피를 잃는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ELO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점수 방식 도입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F69A1A-82C5-4638-9707-112FE9E80DFF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00" y="2908800"/>
            <a:ext cx="259200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A49C42-4A19-4586-864A-2E73A27C5DB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00" y="2908800"/>
            <a:ext cx="2592000" cy="144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A78A84-B07B-4FA8-B92C-544B2F21282C}"/>
              </a:ext>
            </a:extLst>
          </p:cNvPr>
          <p:cNvSpPr txBox="1"/>
          <p:nvPr/>
        </p:nvSpPr>
        <p:spPr>
          <a:xfrm>
            <a:off x="1035152" y="4843011"/>
            <a:ext cx="9381057" cy="139537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‘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서머너즈워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: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천공의 아레나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’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와 유사하게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공격덱과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방어덱을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각각 구축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공격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방어덱을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모두 동일하게 맞추는 것도 가능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킹덤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아레나를 플레이할 때 아레나 입장권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장씩 소모하며 자동 매칭 방식이 아닌 상대 리스트에서 대전 상대를 선택하여 진행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킹덤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아레나를 플레이하며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티어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승급 성공 시 승급 보상 지급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킹덤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아레나를 플레이하며 얻은 아레나 메달로 메달 상점에서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에픽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쿠키들의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영혼석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및 희귀 건축 재료 등 다양한 아이템 구매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5A77EC-58F1-46C2-8BB5-C39D82B8D6FC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00" y="2908800"/>
            <a:ext cx="2592000" cy="14400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EA84C5A-06A7-4BF8-9ABE-0CA699EC7110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850114F-28C8-4248-BB07-0A3708840F1B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7BD38F5-9C12-4652-B58D-E6860EA3C7BF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289063A-B584-48F4-BDEC-7ABE1F10A30C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0C33102-87A9-4280-8D54-EC9AAE53ED8D}"/>
              </a:ext>
            </a:extLst>
          </p:cNvPr>
          <p:cNvSpPr txBox="1"/>
          <p:nvPr/>
        </p:nvSpPr>
        <p:spPr>
          <a:xfrm>
            <a:off x="2158959" y="4348800"/>
            <a:ext cx="1211681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아레나 로비 화면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96314-9E63-4700-9903-96A7738C11E0}"/>
              </a:ext>
            </a:extLst>
          </p:cNvPr>
          <p:cNvSpPr txBox="1"/>
          <p:nvPr/>
        </p:nvSpPr>
        <p:spPr>
          <a:xfrm>
            <a:off x="8379759" y="4348800"/>
            <a:ext cx="1211681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메달 상점 화면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C07A42-4D41-4DCE-8415-47D73C3E7E0D}"/>
              </a:ext>
            </a:extLst>
          </p:cNvPr>
          <p:cNvSpPr txBox="1"/>
          <p:nvPr/>
        </p:nvSpPr>
        <p:spPr>
          <a:xfrm>
            <a:off x="5271159" y="4350786"/>
            <a:ext cx="1211681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아레나 결과 화면</a:t>
            </a:r>
          </a:p>
        </p:txBody>
      </p:sp>
    </p:spTree>
    <p:extLst>
      <p:ext uri="{BB962C8B-B14F-4D97-AF65-F5344CB8AC3E}">
        <p14:creationId xmlns:p14="http://schemas.microsoft.com/office/powerpoint/2010/main" val="2461765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994B7A-5E31-46D7-85DC-D73783BD6D91}"/>
              </a:ext>
            </a:extLst>
          </p:cNvPr>
          <p:cNvSpPr/>
          <p:nvPr/>
        </p:nvSpPr>
        <p:spPr>
          <a:xfrm>
            <a:off x="1035152" y="2390775"/>
            <a:ext cx="3162390" cy="3971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최종 콘텐츠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트로피컬 소다 제도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66081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코인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크리스탈 등의 재화가 자동으로 생산되는 섬을 해적들로부터 탈환하는 점령 콘텐츠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다른 전투 콘텐츠와 달리 도중에 모든 쿠키가 사망했을 때 사망 지점부터 다시 진행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F8E8A7-0ACC-474B-9731-390DE9DE6407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00" y="2707200"/>
            <a:ext cx="2592000" cy="144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FA2F53-459E-4F8D-8A8B-CC324A7B3EA0}"/>
              </a:ext>
            </a:extLst>
          </p:cNvPr>
          <p:cNvSpPr txBox="1"/>
          <p:nvPr/>
        </p:nvSpPr>
        <p:spPr>
          <a:xfrm>
            <a:off x="1035152" y="4467225"/>
            <a:ext cx="3240000" cy="68749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선착장 주변 영토를 확장하여 콘텐츠 해금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모험하기 메뉴를 통해서도 진입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CA3C10-C234-4170-BD1D-86BE860AD9F2}"/>
              </a:ext>
            </a:extLst>
          </p:cNvPr>
          <p:cNvSpPr/>
          <p:nvPr/>
        </p:nvSpPr>
        <p:spPr>
          <a:xfrm>
            <a:off x="4482737" y="2390776"/>
            <a:ext cx="3162390" cy="3971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B796D0-F29A-45B7-BBC9-B29DC77BED5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932" y="2707200"/>
            <a:ext cx="2592000" cy="144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16C3B8-7A7C-478C-BA3A-902776DC59F2}"/>
              </a:ext>
            </a:extLst>
          </p:cNvPr>
          <p:cNvSpPr txBox="1"/>
          <p:nvPr/>
        </p:nvSpPr>
        <p:spPr>
          <a:xfrm>
            <a:off x="4460704" y="4467224"/>
            <a:ext cx="3240000" cy="139537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안개 속을 탐사하여 새로운 섬 발견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발견한 섬을 탈환하면 코인 등 재화 획득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한 번 탈환한 섬을 해적들이 </a:t>
            </a:r>
            <a:r>
              <a:rPr kumimoji="1" lang="ko-KR" altLang="en-US" sz="12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재점령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가능</a:t>
            </a:r>
            <a:endParaRPr kumimoji="1" lang="en-US" altLang="ko-KR" sz="1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해적들이 점령한 섬에서는 보상 생산 불가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1FBA3F-69B3-4F4B-8DC2-CA4FA5466AB6}"/>
              </a:ext>
            </a:extLst>
          </p:cNvPr>
          <p:cNvSpPr/>
          <p:nvPr/>
        </p:nvSpPr>
        <p:spPr>
          <a:xfrm>
            <a:off x="7959912" y="2390775"/>
            <a:ext cx="3162390" cy="3971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19C9A07-7F61-4462-B7C0-CB7E50A9978D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0" y="2707200"/>
            <a:ext cx="2592000" cy="144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4C6F4E-5E5E-479A-8DFF-E6E5C2CCFE89}"/>
              </a:ext>
            </a:extLst>
          </p:cNvPr>
          <p:cNvSpPr txBox="1"/>
          <p:nvPr/>
        </p:nvSpPr>
        <p:spPr>
          <a:xfrm>
            <a:off x="7946524" y="4467224"/>
            <a:ext cx="3240000" cy="139537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전투 중 쓰러진 쿠키는 즉시 재사용 불가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일정 시간이 지난 후 재사용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쓰러진 쿠키가 아니면 즉시 활용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재 시작할 때 사망 지점부터 진행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CBE9322-EF0C-4447-8D44-7AE3BBF4DA16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EFFD59B-B83F-4460-B243-880D60B89005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B178752-856A-441E-9617-6E97FF832E3B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111B143-8D1E-4C29-87C0-3C74BC28C9F8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699D424-6E82-4DC5-B4EF-C48B9F55D3A3}"/>
              </a:ext>
            </a:extLst>
          </p:cNvPr>
          <p:cNvSpPr txBox="1"/>
          <p:nvPr/>
        </p:nvSpPr>
        <p:spPr>
          <a:xfrm>
            <a:off x="2010506" y="4157532"/>
            <a:ext cx="1211681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왕국 내 선착장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423936-E1BF-4489-804C-6A4967AB167A}"/>
              </a:ext>
            </a:extLst>
          </p:cNvPr>
          <p:cNvSpPr txBox="1"/>
          <p:nvPr/>
        </p:nvSpPr>
        <p:spPr>
          <a:xfrm>
            <a:off x="5192862" y="4160808"/>
            <a:ext cx="1806276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트로피컬 소다 제도 메인 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DCA6DF-64AA-4F91-9835-72A78AD90440}"/>
              </a:ext>
            </a:extLst>
          </p:cNvPr>
          <p:cNvSpPr txBox="1"/>
          <p:nvPr/>
        </p:nvSpPr>
        <p:spPr>
          <a:xfrm>
            <a:off x="8637969" y="4156910"/>
            <a:ext cx="1806276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트로피컬 소다 제도 </a:t>
            </a: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선배드</a:t>
            </a:r>
            <a:endParaRPr kumimoji="1" lang="ko-KR" altLang="en-US" sz="1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53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571D4F-BE6F-4122-BC5D-4027AA186938}"/>
              </a:ext>
            </a:extLst>
          </p:cNvPr>
          <p:cNvSpPr/>
          <p:nvPr/>
        </p:nvSpPr>
        <p:spPr>
          <a:xfrm>
            <a:off x="768396" y="2991525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1D9FBB-6D1C-4064-9B1C-A70F09BA09F4}"/>
              </a:ext>
            </a:extLst>
          </p:cNvPr>
          <p:cNvSpPr txBox="1"/>
          <p:nvPr/>
        </p:nvSpPr>
        <p:spPr>
          <a:xfrm>
            <a:off x="606492" y="3620311"/>
            <a:ext cx="1162498" cy="33848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선정 이유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5CFAC8-35E3-4ED3-BD74-519357CF8452}"/>
              </a:ext>
            </a:extLst>
          </p:cNvPr>
          <p:cNvSpPr txBox="1"/>
          <p:nvPr/>
        </p:nvSpPr>
        <p:spPr>
          <a:xfrm>
            <a:off x="450647" y="4221238"/>
            <a:ext cx="149138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게임 개요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매출 현황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시스템 유사성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6E92C5F-57C2-4DE8-B3EA-CC123EF22F25}"/>
              </a:ext>
            </a:extLst>
          </p:cNvPr>
          <p:cNvSpPr/>
          <p:nvPr/>
        </p:nvSpPr>
        <p:spPr>
          <a:xfrm>
            <a:off x="3786055" y="299152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93F006-1072-4700-A366-BBA141EC767F}"/>
              </a:ext>
            </a:extLst>
          </p:cNvPr>
          <p:cNvSpPr txBox="1"/>
          <p:nvPr/>
        </p:nvSpPr>
        <p:spPr>
          <a:xfrm>
            <a:off x="3428323" y="3620310"/>
            <a:ext cx="1554153" cy="33848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핵심 재미 요소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33C2F8-E130-44E1-9DDD-05668D6BB60B}"/>
              </a:ext>
            </a:extLst>
          </p:cNvPr>
          <p:cNvSpPr txBox="1"/>
          <p:nvPr/>
        </p:nvSpPr>
        <p:spPr>
          <a:xfrm>
            <a:off x="3475175" y="4221238"/>
            <a:ext cx="1454842" cy="133176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전투 시스템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성장 시스템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건설 및 생산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최종 콘텐츠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9E4852-D156-43BC-848A-67A45E8EA259}"/>
              </a:ext>
            </a:extLst>
          </p:cNvPr>
          <p:cNvSpPr/>
          <p:nvPr/>
        </p:nvSpPr>
        <p:spPr>
          <a:xfrm>
            <a:off x="7098806" y="299152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BD1D34-01E7-40B7-A6F9-E8C66AEC9285}"/>
              </a:ext>
            </a:extLst>
          </p:cNvPr>
          <p:cNvSpPr txBox="1"/>
          <p:nvPr/>
        </p:nvSpPr>
        <p:spPr>
          <a:xfrm>
            <a:off x="7018090" y="3620310"/>
            <a:ext cx="995905" cy="33848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핵심 </a:t>
            </a: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BM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D7FC14-0267-4AEA-A5F9-3513F89508A8}"/>
              </a:ext>
            </a:extLst>
          </p:cNvPr>
          <p:cNvSpPr txBox="1"/>
          <p:nvPr/>
        </p:nvSpPr>
        <p:spPr>
          <a:xfrm>
            <a:off x="6911492" y="4221238"/>
            <a:ext cx="12091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뽑기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시간 단축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재화 판매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CF24F8-D887-4BBA-9A82-80424C84D1D6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D0C4F3-FB63-4C5F-9452-AE4B05C6F122}"/>
              </a:ext>
            </a:extLst>
          </p:cNvPr>
          <p:cNvSpPr txBox="1"/>
          <p:nvPr/>
        </p:nvSpPr>
        <p:spPr>
          <a:xfrm>
            <a:off x="849761" y="285297"/>
            <a:ext cx="3746237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목차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AFCD6D-0618-4B8F-8E55-2CB7D45C5B48}"/>
              </a:ext>
            </a:extLst>
          </p:cNvPr>
          <p:cNvSpPr/>
          <p:nvPr/>
        </p:nvSpPr>
        <p:spPr>
          <a:xfrm>
            <a:off x="10377460" y="299152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0F2BEC-03D5-4B61-92BE-1DDC624E176D}"/>
              </a:ext>
            </a:extLst>
          </p:cNvPr>
          <p:cNvSpPr txBox="1"/>
          <p:nvPr/>
        </p:nvSpPr>
        <p:spPr>
          <a:xfrm>
            <a:off x="10152072" y="3620310"/>
            <a:ext cx="1407373" cy="33848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개선 사항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03B089-47FE-4064-9BB9-F66CD6BED5D0}"/>
              </a:ext>
            </a:extLst>
          </p:cNvPr>
          <p:cNvSpPr txBox="1"/>
          <p:nvPr/>
        </p:nvSpPr>
        <p:spPr>
          <a:xfrm>
            <a:off x="10152071" y="4221238"/>
            <a:ext cx="1407373" cy="66081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버그 리스트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버그 리포트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C37840E-5C92-4D42-AE80-F8B378FD8D62}"/>
              </a:ext>
            </a:extLst>
          </p:cNvPr>
          <p:cNvSpPr/>
          <p:nvPr/>
        </p:nvSpPr>
        <p:spPr>
          <a:xfrm>
            <a:off x="0" y="2003368"/>
            <a:ext cx="12192000" cy="2329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AEF441E-192E-43A7-85AB-F470D340C86C}"/>
              </a:ext>
            </a:extLst>
          </p:cNvPr>
          <p:cNvSpPr/>
          <p:nvPr/>
        </p:nvSpPr>
        <p:spPr>
          <a:xfrm>
            <a:off x="738019" y="1653307"/>
            <a:ext cx="916637" cy="916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9FF8A60-5D6E-4151-8399-F9C607B3B92F}"/>
              </a:ext>
            </a:extLst>
          </p:cNvPr>
          <p:cNvSpPr/>
          <p:nvPr/>
        </p:nvSpPr>
        <p:spPr>
          <a:xfrm>
            <a:off x="3744170" y="1652962"/>
            <a:ext cx="916637" cy="916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C07D3C1-B4FE-4290-A725-2AB3756CA7E6}"/>
              </a:ext>
            </a:extLst>
          </p:cNvPr>
          <p:cNvSpPr/>
          <p:nvPr/>
        </p:nvSpPr>
        <p:spPr>
          <a:xfrm>
            <a:off x="7051037" y="1647945"/>
            <a:ext cx="916637" cy="916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5B2A2EA-7591-4B06-B221-A6EC7D61A2FC}"/>
              </a:ext>
            </a:extLst>
          </p:cNvPr>
          <p:cNvSpPr/>
          <p:nvPr/>
        </p:nvSpPr>
        <p:spPr>
          <a:xfrm>
            <a:off x="10357904" y="1653306"/>
            <a:ext cx="916637" cy="916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0897ED5-AFA8-499A-8188-F13C0881B4E7}"/>
              </a:ext>
            </a:extLst>
          </p:cNvPr>
          <p:cNvSpPr/>
          <p:nvPr/>
        </p:nvSpPr>
        <p:spPr>
          <a:xfrm>
            <a:off x="836337" y="1751624"/>
            <a:ext cx="720000" cy="72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AC099C1-EE5E-424A-993A-44E8594390AB}"/>
              </a:ext>
            </a:extLst>
          </p:cNvPr>
          <p:cNvSpPr/>
          <p:nvPr/>
        </p:nvSpPr>
        <p:spPr>
          <a:xfrm>
            <a:off x="3842488" y="1751280"/>
            <a:ext cx="720000" cy="72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6C69482-F97E-48A1-9EBD-5930D5D7348C}"/>
              </a:ext>
            </a:extLst>
          </p:cNvPr>
          <p:cNvSpPr/>
          <p:nvPr/>
        </p:nvSpPr>
        <p:spPr>
          <a:xfrm>
            <a:off x="7144448" y="1746262"/>
            <a:ext cx="720000" cy="72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174F9BA-DB00-4A6B-9274-7141101B6E9E}"/>
              </a:ext>
            </a:extLst>
          </p:cNvPr>
          <p:cNvSpPr/>
          <p:nvPr/>
        </p:nvSpPr>
        <p:spPr>
          <a:xfrm>
            <a:off x="10454951" y="1751624"/>
            <a:ext cx="720000" cy="72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361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F05C16-E7D9-4E69-A383-B003A82A9745}"/>
              </a:ext>
            </a:extLst>
          </p:cNvPr>
          <p:cNvSpPr/>
          <p:nvPr/>
        </p:nvSpPr>
        <p:spPr>
          <a:xfrm>
            <a:off x="1035152" y="2580786"/>
            <a:ext cx="9842398" cy="3848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</a:t>
            </a: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BM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뽑기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쿠키 뽑기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쿠키는 전투 뿐 아니라 생산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탐사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등에 쿠키가 활용되며 가용 가능한 쿠키가 없을 시 생산 및 탐사 기능 이용 불가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등급은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커먼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레어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에픽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레전드리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에인션트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등급으로 구성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타 수집형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RPG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와 달리 상위 등급 쿠키를 얻을 수 있는 합성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조합 등이 존재하지 않아 오직 뽑기로만 쿠키 획득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42CFB1-B859-4BB1-A9B7-BB35C22D693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00" y="2898418"/>
            <a:ext cx="2592000" cy="14465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5440EC-CE3F-4890-9109-741E0C073FD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992" y="2898418"/>
            <a:ext cx="2592000" cy="14503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0B9B01-05A8-460B-A268-8A2AA57423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896" y="2902225"/>
            <a:ext cx="2592000" cy="14465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6550C3-B9CD-41E8-87E9-CEE582BCDBD0}"/>
              </a:ext>
            </a:extLst>
          </p:cNvPr>
          <p:cNvSpPr txBox="1"/>
          <p:nvPr/>
        </p:nvSpPr>
        <p:spPr>
          <a:xfrm>
            <a:off x="1090951" y="4595091"/>
            <a:ext cx="9730800" cy="174931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유료 재화인 크리스탈로 쿠키 뽑기 진행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합성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조합 등이 존재하지 않아 </a:t>
            </a:r>
            <a:r>
              <a:rPr kumimoji="1" lang="ko-KR" altLang="en-US" sz="12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레전드리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이상 등급의 쿠키를 얻기 위해 지속적인 과금 유도 가능</a:t>
            </a:r>
            <a:endParaRPr kumimoji="1" lang="en-US" altLang="ko-KR" sz="1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 뽑기에서 쿠키 및 쿠키 영혼석을 획득할 수 있으며 이미 보유한 쿠키를 얻을 경우 영혼석으로 대체되어 나옴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쿠키의 성급이 높아질수록 승급 시 더 많은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영혼석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소요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 및 쿠키 영혼석은 승급 및 인연 활성화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인연 성급 승급 등에 다양하게 활용되어 상위 등급 쿠키를 원치 않아도 과금 유도 효과 발생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86FECC-FE5E-44A4-B632-465AF9F00CD3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4CA075B-505A-402D-926D-D11E2EAFEA35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8B875F7-910A-4844-A386-30DCF34E9450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36496CC-18CB-4BFA-A398-1EBE8985F306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EA7014-B884-4511-88AF-41CAC233FA09}"/>
              </a:ext>
            </a:extLst>
          </p:cNvPr>
          <p:cNvSpPr txBox="1"/>
          <p:nvPr/>
        </p:nvSpPr>
        <p:spPr>
          <a:xfrm>
            <a:off x="2090340" y="4340683"/>
            <a:ext cx="134892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뽑기 메인 화면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5D41D6-2CC2-4670-B075-BE29BB269B84}"/>
              </a:ext>
            </a:extLst>
          </p:cNvPr>
          <p:cNvSpPr txBox="1"/>
          <p:nvPr/>
        </p:nvSpPr>
        <p:spPr>
          <a:xfrm>
            <a:off x="5421273" y="4336373"/>
            <a:ext cx="1070155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관리 화면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8D4820-F936-42B8-BD45-343F5B059266}"/>
              </a:ext>
            </a:extLst>
          </p:cNvPr>
          <p:cNvSpPr txBox="1"/>
          <p:nvPr/>
        </p:nvSpPr>
        <p:spPr>
          <a:xfrm>
            <a:off x="8312532" y="4317827"/>
            <a:ext cx="134892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인연 메인 화면</a:t>
            </a:r>
            <a:endParaRPr kumimoji="1" lang="ko-KR" altLang="en-US" sz="1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938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F05C16-E7D9-4E69-A383-B003A82A9745}"/>
              </a:ext>
            </a:extLst>
          </p:cNvPr>
          <p:cNvSpPr/>
          <p:nvPr/>
        </p:nvSpPr>
        <p:spPr>
          <a:xfrm>
            <a:off x="1035152" y="2580786"/>
            <a:ext cx="9842398" cy="384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</a:t>
            </a: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BM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뽑기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보물 뽑기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보물은 전투를 지원해주는 지원 스킬의 일종으로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일정 주기로 데미지를 주거나 보호막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회복 효과 등 다양한 효과 제공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보물 효과는 상시 발동하지 않으며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전투 시작 시점부터 일정 시간이 지나야 발동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쿠키와 마찬가지로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커먼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레어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에픽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등급이 있으며 동일한 보물을 모으면 레벨 업 가능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승급 시 스킬의 능력치 상승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6550C3-B9CD-41E8-87E9-CEE582BCDBD0}"/>
              </a:ext>
            </a:extLst>
          </p:cNvPr>
          <p:cNvSpPr txBox="1"/>
          <p:nvPr/>
        </p:nvSpPr>
        <p:spPr>
          <a:xfrm>
            <a:off x="1090951" y="4674205"/>
            <a:ext cx="9730800" cy="139537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보물은 최대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3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개까지 장착 가능하며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처음에는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개 슬롯만 개방된 상태로 진행하다 왕국 레벨이 오르면 추가 슬롯 개방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보물도 쿠키와 동일하게 여러 개의 같은 보물을 모아 코인을 소모하여 승급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보물 레벨 업 시 각 고유 스킬의 효과 강화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회복량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증가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보호막량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증가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데미지 상승 등 스킬 계수 상승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보물의 레벨이 높아질수록 레벨 업 시 많은 보물 소요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451C8D-E06B-4E24-B5DD-4F7A9B38EBC1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16" y="2907496"/>
            <a:ext cx="2592000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F4DF45-FA90-4310-B462-088DE24897E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00" y="2907496"/>
            <a:ext cx="2592000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D11864-AAF0-4E58-8B5A-9118BA5F2CF8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200" y="2907496"/>
            <a:ext cx="2592000" cy="14400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59A1105-B873-4981-8948-66455DC7D482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6F965FB-14F4-4229-BE2A-6D2CFB0A7FD3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CCC2CB9-8825-43DE-8359-AB9FCF11A969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1AF3C30-ED46-4BA0-BFA9-EE904F50C2B7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D2FB9D-2659-4DBB-9618-3097602C6FE4}"/>
              </a:ext>
            </a:extLst>
          </p:cNvPr>
          <p:cNvSpPr txBox="1"/>
          <p:nvPr/>
        </p:nvSpPr>
        <p:spPr>
          <a:xfrm>
            <a:off x="2090340" y="4340683"/>
            <a:ext cx="134892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보물 뽑기 메인 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DA0C9-3925-47BB-8239-292963A1E90B}"/>
              </a:ext>
            </a:extLst>
          </p:cNvPr>
          <p:cNvSpPr txBox="1"/>
          <p:nvPr/>
        </p:nvSpPr>
        <p:spPr>
          <a:xfrm>
            <a:off x="5421273" y="4338267"/>
            <a:ext cx="1070155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보물 관리 화면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8A11AF-F2D2-44E8-93FC-1D8B1CC48D0F}"/>
              </a:ext>
            </a:extLst>
          </p:cNvPr>
          <p:cNvSpPr txBox="1"/>
          <p:nvPr/>
        </p:nvSpPr>
        <p:spPr>
          <a:xfrm>
            <a:off x="8312532" y="4317827"/>
            <a:ext cx="134892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보물 레벨 업 화면</a:t>
            </a:r>
          </a:p>
        </p:txBody>
      </p:sp>
    </p:spTree>
    <p:extLst>
      <p:ext uri="{BB962C8B-B14F-4D97-AF65-F5344CB8AC3E}">
        <p14:creationId xmlns:p14="http://schemas.microsoft.com/office/powerpoint/2010/main" val="2054173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F05C16-E7D9-4E69-A383-B003A82A9745}"/>
              </a:ext>
            </a:extLst>
          </p:cNvPr>
          <p:cNvSpPr/>
          <p:nvPr/>
        </p:nvSpPr>
        <p:spPr>
          <a:xfrm>
            <a:off x="1035152" y="3000375"/>
            <a:ext cx="9842398" cy="3429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</a:t>
            </a: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BM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뽑기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스킨 뽑기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133176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앞서 언급한 쿠키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보물과 달리 크리스탈이 아닌 무지개 큐브라는 재화로만 뽑기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무지개 큐브는 오직 마일리지 샵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관련 패키지 상품으로만 획득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보물과 마찬가지로 스킨 역시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커먼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레어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에픽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등급이 존재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다른 뽑기 상품과 달리 마일리지가 아닌 무지개 결정을 획득하며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무지개 결정으로 원하는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에픽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등급의 스킨 획득 가능 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6550C3-B9CD-41E8-87E9-CEE582BCDBD0}"/>
              </a:ext>
            </a:extLst>
          </p:cNvPr>
          <p:cNvSpPr txBox="1"/>
          <p:nvPr/>
        </p:nvSpPr>
        <p:spPr>
          <a:xfrm>
            <a:off x="1090951" y="5100058"/>
            <a:ext cx="9730800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 스킨에는 타 수집형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RPG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와 달리 쿠키에 스킨을 장착해도 추가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스탯을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제공하지 않음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스킨에도 쿠키와 똑같이 인연 시스템이 존재하며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 인연 달성도에 따라 모든 쿠키에 추가 능력치 제공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스킨 인연은 앞서 언급한 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 인연과 중첩되어 인연 버프 적용</a:t>
            </a:r>
            <a:endParaRPr kumimoji="1" lang="en-US" altLang="ko-KR" sz="1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CB103D-05EA-417A-97DE-4CC92465BB71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00" y="3372679"/>
            <a:ext cx="2592000" cy="14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37169F-43EF-4DCF-9546-B1B11408C31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00" y="3372679"/>
            <a:ext cx="2592000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4A1095-F1B4-4771-A9DD-B8E8A020BC50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35" y="3372426"/>
            <a:ext cx="2592000" cy="14400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2AD60EF-FB00-4A57-8170-5471B48B69D1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8B3724D-ED8A-4172-A662-5868F0239CB1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2AB14D1-9B0F-4DCC-B4B7-7937DA86CC81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A05E17C-43B9-46E4-972D-364D08AC33B0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4C71C39-F6DC-4A31-A2D4-D5EE0C396B12}"/>
              </a:ext>
            </a:extLst>
          </p:cNvPr>
          <p:cNvSpPr txBox="1"/>
          <p:nvPr/>
        </p:nvSpPr>
        <p:spPr>
          <a:xfrm>
            <a:off x="2090340" y="4812173"/>
            <a:ext cx="134892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스킨 뽑기 메인 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9F5329-610F-45A6-940B-C2757E4F140C}"/>
              </a:ext>
            </a:extLst>
          </p:cNvPr>
          <p:cNvSpPr txBox="1"/>
          <p:nvPr/>
        </p:nvSpPr>
        <p:spPr>
          <a:xfrm>
            <a:off x="5233018" y="4812173"/>
            <a:ext cx="1446666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스킨 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관리 화면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946BC6-2276-4A3F-9814-37BBC8AEA569}"/>
              </a:ext>
            </a:extLst>
          </p:cNvPr>
          <p:cNvSpPr txBox="1"/>
          <p:nvPr/>
        </p:nvSpPr>
        <p:spPr>
          <a:xfrm>
            <a:off x="8156696" y="4812173"/>
            <a:ext cx="1657808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인연 세부 정보 화면</a:t>
            </a:r>
          </a:p>
        </p:txBody>
      </p:sp>
    </p:spTree>
    <p:extLst>
      <p:ext uri="{BB962C8B-B14F-4D97-AF65-F5344CB8AC3E}">
        <p14:creationId xmlns:p14="http://schemas.microsoft.com/office/powerpoint/2010/main" val="1064271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5E84D4-32C6-4A89-8EAE-AEA24DB10B95}"/>
              </a:ext>
            </a:extLst>
          </p:cNvPr>
          <p:cNvSpPr/>
          <p:nvPr/>
        </p:nvSpPr>
        <p:spPr>
          <a:xfrm>
            <a:off x="1035152" y="2580786"/>
            <a:ext cx="9842398" cy="384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</a:t>
            </a: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BM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시간 단축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543265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시간 단축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생산 시설을 가동하거나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성의 레벨업에 필요한 환경 점수를 확보하기 위해 건축물의 건설 시간 단축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소원나무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곰젤리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열차 등 교역에 활용할 아이템 생산 시간을 단축하기 위해 크리스탈 소요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열기구 탐사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곰젤리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열차 교역 등에 걸리는 시간을 단축하기 위해 크리스탈 소요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6550C3-B9CD-41E8-87E9-CEE582BCDBD0}"/>
              </a:ext>
            </a:extLst>
          </p:cNvPr>
          <p:cNvSpPr txBox="1"/>
          <p:nvPr/>
        </p:nvSpPr>
        <p:spPr>
          <a:xfrm>
            <a:off x="1304137" y="4676814"/>
            <a:ext cx="9285337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건축물 건설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 시설 가동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탐사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곰젤리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열차 등 다양한 활동을 하는데 소요되는 시간이 상이함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이로 인해 빠르게 왕국을 건설하거나 영역 확장을 하고 싶은 유저들을 대상으로 크리스탈 요구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건설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교역 시간이 단축될수록 코인 및 희귀 건축 재료 등을 빠르게 수급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823E91-58E2-4EEE-BFAD-60E769F6A031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800" y="2908800"/>
            <a:ext cx="2592000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E89037-6D49-441C-91E8-9B1889E26ED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00" y="2908800"/>
            <a:ext cx="2592000" cy="144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2D6CC0-72C8-4F86-88BB-93C97E841C2C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00" y="2908800"/>
            <a:ext cx="2592000" cy="14400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95163A5-0488-497A-BCDB-9BD87BB15D44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F44FF1A-84F0-4B6B-9F58-C0899B643B29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563C9B0-E7F0-4958-A954-F31BED42FEAB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4D2ECA1-2D00-4C1F-A62E-C9DE8A944D75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572B0E-E878-4AF7-A8B8-5F6143DA7FB9}"/>
              </a:ext>
            </a:extLst>
          </p:cNvPr>
          <p:cNvSpPr txBox="1"/>
          <p:nvPr/>
        </p:nvSpPr>
        <p:spPr>
          <a:xfrm>
            <a:off x="2090340" y="4340683"/>
            <a:ext cx="134892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생산 시간 정보 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017F59-6E64-4ECD-A4C1-4D706F99CD50}"/>
              </a:ext>
            </a:extLst>
          </p:cNvPr>
          <p:cNvSpPr txBox="1"/>
          <p:nvPr/>
        </p:nvSpPr>
        <p:spPr>
          <a:xfrm>
            <a:off x="5042641" y="4340683"/>
            <a:ext cx="1780317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열기구 탐사 시간 정보 화면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A1A2C2-5874-477F-9946-3B98BC67CC28}"/>
              </a:ext>
            </a:extLst>
          </p:cNvPr>
          <p:cNvSpPr txBox="1"/>
          <p:nvPr/>
        </p:nvSpPr>
        <p:spPr>
          <a:xfrm>
            <a:off x="8018356" y="4317828"/>
            <a:ext cx="1934487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곰젤리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열차 시간 정보 화면</a:t>
            </a:r>
          </a:p>
        </p:txBody>
      </p:sp>
    </p:spTree>
    <p:extLst>
      <p:ext uri="{BB962C8B-B14F-4D97-AF65-F5344CB8AC3E}">
        <p14:creationId xmlns:p14="http://schemas.microsoft.com/office/powerpoint/2010/main" val="2814375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5E84D4-32C6-4A89-8EAE-AEA24DB10B95}"/>
              </a:ext>
            </a:extLst>
          </p:cNvPr>
          <p:cNvSpPr/>
          <p:nvPr/>
        </p:nvSpPr>
        <p:spPr>
          <a:xfrm>
            <a:off x="1035152" y="2580786"/>
            <a:ext cx="9842398" cy="384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</a:t>
            </a: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BM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재화 판매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543265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크리스탈 및 코인 판매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게임을 진행하는 데 필요한 유료 화폐인 크리스탈과 무료 화폐인 코인을 일정 가격에 판매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및 보물 뽑기보다 건설 시간 단축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생산 시간 단축으로 인한 크리스탈 수요가 훨씬 많게 설계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코인을 수급하는 데 시간이 걸리는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곰젤리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열차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소원나무의 코인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수급량을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전투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수급량보다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많게 설계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6550C3-B9CD-41E8-87E9-CEE582BCDBD0}"/>
              </a:ext>
            </a:extLst>
          </p:cNvPr>
          <p:cNvSpPr txBox="1"/>
          <p:nvPr/>
        </p:nvSpPr>
        <p:spPr>
          <a:xfrm>
            <a:off x="1441889" y="5633765"/>
            <a:ext cx="9285337" cy="68749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건축물 건설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 시설 가동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탐사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곰젤리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열차 등 다양한 활동을 하는데 소요되는 시간이 상이함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이로 인해 빠르게 왕국을 건설하거나 영역 확장을 하고 싶은 유저들을 대상으로 크리스탈 요구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7E8567-5524-4818-B1C7-6A6CB51FD1BB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00" y="2736000"/>
            <a:ext cx="4032000" cy="2584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B6883D-C3E3-4852-BA56-5A0A47969F3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00" y="2736000"/>
            <a:ext cx="4032000" cy="25848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2AA151-47E2-4949-9960-DB43B273865B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811533A-2EC9-4EF5-8F7D-8C838626EDD3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0A0E88-08AD-4922-8FDE-0E2F5233EA66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E4EDA36-B0C0-4711-8592-CC59C5B2669E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2450DA8-A2B1-4DC2-9BB1-95AD32FF312B}"/>
              </a:ext>
            </a:extLst>
          </p:cNvPr>
          <p:cNvSpPr txBox="1"/>
          <p:nvPr/>
        </p:nvSpPr>
        <p:spPr>
          <a:xfrm>
            <a:off x="2799187" y="5318690"/>
            <a:ext cx="1088176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크리스탈 판매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0753DE-CAA1-4042-A494-2F38A9DDEAC0}"/>
              </a:ext>
            </a:extLst>
          </p:cNvPr>
          <p:cNvSpPr txBox="1"/>
          <p:nvPr/>
        </p:nvSpPr>
        <p:spPr>
          <a:xfrm>
            <a:off x="7824667" y="5300368"/>
            <a:ext cx="795465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코인 판매</a:t>
            </a:r>
          </a:p>
        </p:txBody>
      </p:sp>
    </p:spTree>
    <p:extLst>
      <p:ext uri="{BB962C8B-B14F-4D97-AF65-F5344CB8AC3E}">
        <p14:creationId xmlns:p14="http://schemas.microsoft.com/office/powerpoint/2010/main" val="3682704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E80607-5666-422A-B02B-7BCC9263143E}"/>
              </a:ext>
            </a:extLst>
          </p:cNvPr>
          <p:cNvSpPr/>
          <p:nvPr/>
        </p:nvSpPr>
        <p:spPr>
          <a:xfrm>
            <a:off x="1033670" y="1948420"/>
            <a:ext cx="10542082" cy="30981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개선 사항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버그 리스트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8"/>
            <a:ext cx="2467065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주요 버그 발생 현황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1" y="1486108"/>
            <a:ext cx="5699023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2022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월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19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일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2.6.201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빌드 기준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(2022.2.23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현재 발생 현황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2AA151-47E2-4949-9960-DB43B273865B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811533A-2EC9-4EF5-8F7D-8C838626EDD3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0A0E88-08AD-4922-8FDE-0E2F5233EA66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E4EDA36-B0C0-4711-8592-CC59C5B2669E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B80A45BC-D511-47B9-B545-43A74F831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780937"/>
              </p:ext>
            </p:extLst>
          </p:nvPr>
        </p:nvGraphicFramePr>
        <p:xfrm>
          <a:off x="1224896" y="2181261"/>
          <a:ext cx="10159629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182">
                  <a:extLst>
                    <a:ext uri="{9D8B030D-6E8A-4147-A177-3AD203B41FA5}">
                      <a16:colId xmlns:a16="http://schemas.microsoft.com/office/drawing/2014/main" val="190550516"/>
                    </a:ext>
                  </a:extLst>
                </a:gridCol>
                <a:gridCol w="778794">
                  <a:extLst>
                    <a:ext uri="{9D8B030D-6E8A-4147-A177-3AD203B41FA5}">
                      <a16:colId xmlns:a16="http://schemas.microsoft.com/office/drawing/2014/main" val="2615402791"/>
                    </a:ext>
                  </a:extLst>
                </a:gridCol>
                <a:gridCol w="8176363">
                  <a:extLst>
                    <a:ext uri="{9D8B030D-6E8A-4147-A177-3AD203B41FA5}">
                      <a16:colId xmlns:a16="http://schemas.microsoft.com/office/drawing/2014/main" val="216721162"/>
                    </a:ext>
                  </a:extLst>
                </a:gridCol>
                <a:gridCol w="809290">
                  <a:extLst>
                    <a:ext uri="{9D8B030D-6E8A-4147-A177-3AD203B41FA5}">
                      <a16:colId xmlns:a16="http://schemas.microsoft.com/office/drawing/2014/main" val="3624663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No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발견 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발생 건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7936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2022.1.22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수호의 성전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]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내 연습모드에서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덱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전환 시 교체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쿨타임이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초로 설정되어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덱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전환이 되지 않는 현상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4999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2022.1.23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월드 모험 일반 모드 </a:t>
                      </a:r>
                      <a:r>
                        <a:rPr lang="en-US" altLang="ko-KR" sz="1000" dirty="0"/>
                        <a:t>10-17 </a:t>
                      </a:r>
                      <a:r>
                        <a:rPr lang="ko-KR" altLang="en-US" sz="1000" dirty="0"/>
                        <a:t>스테이지에서 스테이지 클리어 후에도 화면 전환이 되지 않고 시간 초과되어 패배 화면으로 전환되는 현상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299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2022.1.24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수호의 성전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]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에서 팀 교체 시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요청하신 내용을 처리하는데 문제가 발생했습니다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.’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팝업이 반복 출력되어 콘텐츠 진행이 불가능한 현상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519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53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2022.2.17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수호의 성전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챕터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 2-7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에서 몬스터에게 생긴 보호막이 데미지가 누적되어도 해제되지 않고 몬스터가 처치되지 않는 현상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43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2022.2.18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AOS 2.6.201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버전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빌드에서 길드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토벌전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콘텐츠의 남은 진행 횟수가 정상적으로 출력되지 않는 현상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7539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2022.2.20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잼파이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레스토랑에서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폭신폭신 오므라이스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제작 시도 시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해당 요청을 처리하는데 문제가 발생했습니다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팝업 출력 후 크리스탈 증발 현상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38359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80636B2-F2AD-4BB9-9C37-AAFCBAEE66DD}"/>
              </a:ext>
            </a:extLst>
          </p:cNvPr>
          <p:cNvSpPr txBox="1"/>
          <p:nvPr/>
        </p:nvSpPr>
        <p:spPr>
          <a:xfrm>
            <a:off x="1321682" y="5183527"/>
            <a:ext cx="9894070" cy="68749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다양한 버그들이 발생하고 있으나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특히 신규 콘텐츠로 출시된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‘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수호의 성전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’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콘텐츠에서 버그 제보 비율이 높음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‘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수호의 성전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’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에서 특히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덱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교체와 관련된 버그가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400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건 이상 제보가 되었으나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해당 버그에 대한 패치가 이루어지지 않음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79946F-F4EC-4D52-9AD5-481099850A42}"/>
              </a:ext>
            </a:extLst>
          </p:cNvPr>
          <p:cNvSpPr/>
          <p:nvPr/>
        </p:nvSpPr>
        <p:spPr>
          <a:xfrm>
            <a:off x="1224896" y="3319671"/>
            <a:ext cx="10159629" cy="3578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A2C40D-A908-4BCD-A5F3-168E578B9F21}"/>
              </a:ext>
            </a:extLst>
          </p:cNvPr>
          <p:cNvSpPr txBox="1"/>
          <p:nvPr/>
        </p:nvSpPr>
        <p:spPr>
          <a:xfrm>
            <a:off x="2542761" y="6063416"/>
            <a:ext cx="7106478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발생 신고된 버그 중 발생 건 수가 가장 많이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제보된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3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번 버그로 버그 리포트 작성 예정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170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개선 사항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버그 리포트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8"/>
            <a:ext cx="2467065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버그 리포트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4143135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2.6.201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빌드에서 현재 가장 많이 제보 된 버그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2AA151-47E2-4949-9960-DB43B273865B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811533A-2EC9-4EF5-8F7D-8C838626EDD3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0A0E88-08AD-4922-8FDE-0E2F5233EA66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E4EDA36-B0C0-4711-8592-CC59C5B2669E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3">
            <a:extLst>
              <a:ext uri="{FF2B5EF4-FFF2-40B4-BE49-F238E27FC236}">
                <a16:creationId xmlns:a16="http://schemas.microsoft.com/office/drawing/2014/main" id="{20F4189E-45C4-4651-BC0B-A2799BE3B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7522"/>
              </p:ext>
            </p:extLst>
          </p:nvPr>
        </p:nvGraphicFramePr>
        <p:xfrm>
          <a:off x="1268864" y="2027918"/>
          <a:ext cx="9741992" cy="4326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2212">
                  <a:extLst>
                    <a:ext uri="{9D8B030D-6E8A-4147-A177-3AD203B41FA5}">
                      <a16:colId xmlns:a16="http://schemas.microsoft.com/office/drawing/2014/main" val="2615402791"/>
                    </a:ext>
                  </a:extLst>
                </a:gridCol>
                <a:gridCol w="1256210">
                  <a:extLst>
                    <a:ext uri="{9D8B030D-6E8A-4147-A177-3AD203B41FA5}">
                      <a16:colId xmlns:a16="http://schemas.microsoft.com/office/drawing/2014/main" val="216721162"/>
                    </a:ext>
                  </a:extLst>
                </a:gridCol>
                <a:gridCol w="993410">
                  <a:extLst>
                    <a:ext uri="{9D8B030D-6E8A-4147-A177-3AD203B41FA5}">
                      <a16:colId xmlns:a16="http://schemas.microsoft.com/office/drawing/2014/main" val="2009747875"/>
                    </a:ext>
                  </a:extLst>
                </a:gridCol>
                <a:gridCol w="1256210">
                  <a:extLst>
                    <a:ext uri="{9D8B030D-6E8A-4147-A177-3AD203B41FA5}">
                      <a16:colId xmlns:a16="http://schemas.microsoft.com/office/drawing/2014/main" val="1805578470"/>
                    </a:ext>
                  </a:extLst>
                </a:gridCol>
                <a:gridCol w="1212339">
                  <a:extLst>
                    <a:ext uri="{9D8B030D-6E8A-4147-A177-3AD203B41FA5}">
                      <a16:colId xmlns:a16="http://schemas.microsoft.com/office/drawing/2014/main" val="238184610"/>
                    </a:ext>
                  </a:extLst>
                </a:gridCol>
                <a:gridCol w="1557749">
                  <a:extLst>
                    <a:ext uri="{9D8B030D-6E8A-4147-A177-3AD203B41FA5}">
                      <a16:colId xmlns:a16="http://schemas.microsoft.com/office/drawing/2014/main" val="4237125360"/>
                    </a:ext>
                  </a:extLst>
                </a:gridCol>
                <a:gridCol w="1096931">
                  <a:extLst>
                    <a:ext uri="{9D8B030D-6E8A-4147-A177-3AD203B41FA5}">
                      <a16:colId xmlns:a16="http://schemas.microsoft.com/office/drawing/2014/main" val="2433419355"/>
                    </a:ext>
                  </a:extLst>
                </a:gridCol>
                <a:gridCol w="1096931">
                  <a:extLst>
                    <a:ext uri="{9D8B030D-6E8A-4147-A177-3AD203B41FA5}">
                      <a16:colId xmlns:a16="http://schemas.microsoft.com/office/drawing/2014/main" val="32157147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현상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[0000] [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수호의 성전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]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에서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요청하신 내용을 처리하는데 문제가 발생했습니다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.’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팝업이 반복 출력되어 콘텐츠 진행이 불가능한 현상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936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마지막 패치일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2022.1.19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리포트 작성자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권기일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발생 빌드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2.6.201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미지정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4999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왕국 이름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발견자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새싹과자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발생 서버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퓨어</a:t>
                      </a:r>
                      <a:r>
                        <a:rPr lang="ko-KR" altLang="en-US" sz="1000" dirty="0"/>
                        <a:t> 바닐라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테스트 일자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2022.1.18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발견 일자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2022.1.24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299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심각도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Critical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이슈 상태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Open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우선순위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A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발생 빈도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100%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51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발생 기기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iPhone XS / Galaxy S20 / Galaxy S20+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OS</a:t>
                      </a:r>
                      <a:r>
                        <a:rPr lang="ko-KR" altLang="en-US" sz="1000" dirty="0"/>
                        <a:t> 정보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iOS 15.2.1 / AOS 12.0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43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상세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수호의 성전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진행 중 팀 교체 시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요청하신 내용을 처리하는데 문제가 발생했습니다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.’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팝업 창 출력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번 팝업 창의 확인 버튼을 클릭한 뒤에도 반복적으로 해당 팝업 출력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콘텐츠가 완료된 이후에도 해당 팝업 창이 사라지지 않으며 다른 버튼 클릭도 불가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794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재현 절차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Play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메뉴에서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수호의 성전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콘텐츠 진입 후 콘텐츠 진행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수호의 성전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콘텐츠 진행 중 팀 교체 시도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요청하신 내용을 처리하는 데 문제가 발생했습니다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.’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팝업창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노출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팝업창의 확인 버튼을 클릭해도 반복적으로 해당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팝업창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노출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쿠키의 조합 등 변화를 주어도 발생하며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iOS, AOS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모두 발생 제보 접수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해당 팝업창이 노출된 상태에서 웨이브 클리어가 되지 않는 현상 발생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89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기대 결과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수호의 성전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콘텐츠 진행 중 해당 팝업이 노출되지 않아야 함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정상적으로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덱이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교체되고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 [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수호의 성전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콘텐츠가 이어서 진행되어야 함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48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519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43DBC66F-04C2-484D-BA4A-0F07F17DD423}"/>
              </a:ext>
            </a:extLst>
          </p:cNvPr>
          <p:cNvSpPr/>
          <p:nvPr/>
        </p:nvSpPr>
        <p:spPr>
          <a:xfrm>
            <a:off x="1033670" y="5907268"/>
            <a:ext cx="10542082" cy="812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개선 사항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버그 리포트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8"/>
            <a:ext cx="2467065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첨부 자료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946587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현상 이미지 자료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2AA151-47E2-4949-9960-DB43B273865B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811533A-2EC9-4EF5-8F7D-8C838626EDD3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0A0E88-08AD-4922-8FDE-0E2F5233EA66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E4EDA36-B0C0-4711-8592-CC59C5B2669E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3B52C3-5A9B-4A00-A3E3-4E6AE89A222B}"/>
              </a:ext>
            </a:extLst>
          </p:cNvPr>
          <p:cNvSpPr/>
          <p:nvPr/>
        </p:nvSpPr>
        <p:spPr>
          <a:xfrm>
            <a:off x="1033670" y="1948421"/>
            <a:ext cx="10542082" cy="34234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AA29D3-8F2C-4EF2-B9FD-E1216E7F089C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465" y="2179448"/>
            <a:ext cx="4420799" cy="27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5F3DA5-30E6-4356-A617-98882AF7E6C0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952" y="2179448"/>
            <a:ext cx="4420800" cy="27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6D7E39-78DE-429B-AD77-6FA51DD4221B}"/>
              </a:ext>
            </a:extLst>
          </p:cNvPr>
          <p:cNvSpPr txBox="1"/>
          <p:nvPr/>
        </p:nvSpPr>
        <p:spPr>
          <a:xfrm>
            <a:off x="3447380" y="4980540"/>
            <a:ext cx="546802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수호의 성전 콘텐츠에서 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‘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해당 요청을 처리하는 데 문제가 발생했습니다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‘ 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팝업 출력 현상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C957AD-5704-4030-8D8C-04B693957B37}"/>
              </a:ext>
            </a:extLst>
          </p:cNvPr>
          <p:cNvSpPr txBox="1"/>
          <p:nvPr/>
        </p:nvSpPr>
        <p:spPr>
          <a:xfrm>
            <a:off x="1033670" y="5541210"/>
            <a:ext cx="1946587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동영상 링크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1A1F11-45C1-4B2D-B5B4-FF4CD74AA258}"/>
              </a:ext>
            </a:extLst>
          </p:cNvPr>
          <p:cNvSpPr txBox="1"/>
          <p:nvPr/>
        </p:nvSpPr>
        <p:spPr>
          <a:xfrm>
            <a:off x="1033670" y="5969841"/>
            <a:ext cx="61644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 dirty="0">
                <a:solidFill>
                  <a:srgbClr val="222222"/>
                </a:solidFill>
                <a:effectLst/>
                <a:latin typeface="나눔고딕" panose="020B0503020000020004" pitchFamily="2" charset="-127"/>
                <a:ea typeface="나눔고딕" panose="020B0503020000020004" pitchFamily="2" charset="-127"/>
                <a:hlinkClick r:id="rId4"/>
              </a:rPr>
              <a:t>https://cafe.naver.com/crkingdom/2245831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779B05-A601-4114-A304-C1E81ACA8A20}"/>
              </a:ext>
            </a:extLst>
          </p:cNvPr>
          <p:cNvSpPr txBox="1"/>
          <p:nvPr/>
        </p:nvSpPr>
        <p:spPr>
          <a:xfrm>
            <a:off x="1033670" y="6334999"/>
            <a:ext cx="61644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 dirty="0">
                <a:solidFill>
                  <a:srgbClr val="222222"/>
                </a:solidFill>
                <a:effectLst/>
                <a:latin typeface="나눔고딕" pitchFamily="2" charset="-127"/>
                <a:ea typeface="나눔고딕" pitchFamily="2" charset="-127"/>
                <a:hlinkClick r:id="rId5"/>
              </a:rPr>
              <a:t>https://cafe.naver.com/crkingdom/2252010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32376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A9C53AF-4E8C-4258-B388-58274C5C8598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5064486-F2A6-46E2-804E-9400CEF56FFE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5D11E77-A04B-4971-AB5E-FB98E79574E7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E40E78E-FB13-413D-A12B-991C8666D1F4}"/>
              </a:ext>
            </a:extLst>
          </p:cNvPr>
          <p:cNvSpPr txBox="1"/>
          <p:nvPr/>
        </p:nvSpPr>
        <p:spPr>
          <a:xfrm>
            <a:off x="849761" y="285297"/>
            <a:ext cx="3746237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선정 이유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게임 개요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3A8D48-9212-4E3C-B892-256537CE64B3}"/>
              </a:ext>
            </a:extLst>
          </p:cNvPr>
          <p:cNvSpPr txBox="1"/>
          <p:nvPr/>
        </p:nvSpPr>
        <p:spPr>
          <a:xfrm>
            <a:off x="800009" y="1049239"/>
            <a:ext cx="1804043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게임 기본 정보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1A800F-9FB6-40A3-AC3A-22A6B70D1A4C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E3C7044-354E-456D-8601-34FE493AB60C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226BA1-0AD4-4D39-9004-26200379105D}"/>
              </a:ext>
            </a:extLst>
          </p:cNvPr>
          <p:cNvSpPr/>
          <p:nvPr/>
        </p:nvSpPr>
        <p:spPr>
          <a:xfrm>
            <a:off x="4421442" y="1474592"/>
            <a:ext cx="992751" cy="4817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D4BCCE-466E-4BFB-85E5-3A125E8293FD}"/>
              </a:ext>
            </a:extLst>
          </p:cNvPr>
          <p:cNvSpPr/>
          <p:nvPr/>
        </p:nvSpPr>
        <p:spPr>
          <a:xfrm>
            <a:off x="5495925" y="1474592"/>
            <a:ext cx="6242864" cy="4817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쿠키런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킹덤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E6239F-B927-4E99-A2A4-6D380A52A381}"/>
              </a:ext>
            </a:extLst>
          </p:cNvPr>
          <p:cNvSpPr/>
          <p:nvPr/>
        </p:nvSpPr>
        <p:spPr>
          <a:xfrm>
            <a:off x="4421442" y="2056201"/>
            <a:ext cx="992751" cy="4817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제작사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E3B4D6-F454-4A70-9F62-D969BC3014A7}"/>
              </a:ext>
            </a:extLst>
          </p:cNvPr>
          <p:cNvSpPr/>
          <p:nvPr/>
        </p:nvSpPr>
        <p:spPr>
          <a:xfrm>
            <a:off x="5495924" y="2056201"/>
            <a:ext cx="6242865" cy="4817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데브시스터즈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EF59789-9613-42CB-A644-3684FAAB63D0}"/>
              </a:ext>
            </a:extLst>
          </p:cNvPr>
          <p:cNvSpPr/>
          <p:nvPr/>
        </p:nvSpPr>
        <p:spPr>
          <a:xfrm>
            <a:off x="4430967" y="2637810"/>
            <a:ext cx="992751" cy="4817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배급사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AC309-8D78-4110-A249-40AD065D2A00}"/>
              </a:ext>
            </a:extLst>
          </p:cNvPr>
          <p:cNvSpPr/>
          <p:nvPr/>
        </p:nvSpPr>
        <p:spPr>
          <a:xfrm>
            <a:off x="5495924" y="2637810"/>
            <a:ext cx="6242865" cy="4817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데브시스터즈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6CB620-D31E-4EA6-90C4-BEAE117743D4}"/>
              </a:ext>
            </a:extLst>
          </p:cNvPr>
          <p:cNvSpPr/>
          <p:nvPr/>
        </p:nvSpPr>
        <p:spPr>
          <a:xfrm>
            <a:off x="4421442" y="3219419"/>
            <a:ext cx="992751" cy="4817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플랫폼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0884CEA-231D-45AB-A419-3A69FD827538}"/>
              </a:ext>
            </a:extLst>
          </p:cNvPr>
          <p:cNvSpPr/>
          <p:nvPr/>
        </p:nvSpPr>
        <p:spPr>
          <a:xfrm>
            <a:off x="5495925" y="3219253"/>
            <a:ext cx="6242866" cy="4817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Android / iOS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24A4F4-A21E-4436-B030-29F132D2DEE0}"/>
              </a:ext>
            </a:extLst>
          </p:cNvPr>
          <p:cNvSpPr/>
          <p:nvPr/>
        </p:nvSpPr>
        <p:spPr>
          <a:xfrm>
            <a:off x="4421441" y="3800863"/>
            <a:ext cx="992751" cy="4817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등급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098BF0B-80D8-42C5-B1C9-BD8D294B92B2}"/>
              </a:ext>
            </a:extLst>
          </p:cNvPr>
          <p:cNvSpPr/>
          <p:nvPr/>
        </p:nvSpPr>
        <p:spPr>
          <a:xfrm>
            <a:off x="5495924" y="3800862"/>
            <a:ext cx="6242867" cy="4817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이용가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D551144-4D8B-443F-A213-55F11CA19388}"/>
              </a:ext>
            </a:extLst>
          </p:cNvPr>
          <p:cNvSpPr/>
          <p:nvPr/>
        </p:nvSpPr>
        <p:spPr>
          <a:xfrm>
            <a:off x="4430967" y="4380312"/>
            <a:ext cx="992751" cy="4817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AF6BB59-CA8C-4863-B5D6-7DCD2D2DC08D}"/>
              </a:ext>
            </a:extLst>
          </p:cNvPr>
          <p:cNvSpPr/>
          <p:nvPr/>
        </p:nvSpPr>
        <p:spPr>
          <a:xfrm>
            <a:off x="5495923" y="4380311"/>
            <a:ext cx="6242869" cy="4817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수집형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SRPG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13435F-6594-402C-B742-7BD259F3DBFB}"/>
              </a:ext>
            </a:extLst>
          </p:cNvPr>
          <p:cNvSpPr/>
          <p:nvPr/>
        </p:nvSpPr>
        <p:spPr>
          <a:xfrm>
            <a:off x="4421441" y="4959761"/>
            <a:ext cx="992751" cy="8248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특징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A4C970-BAB6-4BB1-88A4-C3C9745DC3E4}"/>
              </a:ext>
            </a:extLst>
          </p:cNvPr>
          <p:cNvSpPr/>
          <p:nvPr/>
        </p:nvSpPr>
        <p:spPr>
          <a:xfrm>
            <a:off x="5495923" y="4959761"/>
            <a:ext cx="6242870" cy="8248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기존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쿠키런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오븐브레이크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IP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활용하여 수집형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RPG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소셜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RPG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결합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SRPG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지루할 수 있는 건설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생산 등의 요소를 모험 콘텐츠와 연계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SRPG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보기 드문 교역 시스템 탑재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F7E3B1-1A03-4601-8706-6649F6DA7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46" y="1474097"/>
            <a:ext cx="3147104" cy="314710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0B9870B-C1F9-418B-A9B7-50B11CB39370}"/>
              </a:ext>
            </a:extLst>
          </p:cNvPr>
          <p:cNvSpPr txBox="1"/>
          <p:nvPr/>
        </p:nvSpPr>
        <p:spPr>
          <a:xfrm>
            <a:off x="1655904" y="4578216"/>
            <a:ext cx="1677787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2022.1.19 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빌드 아이콘</a:t>
            </a:r>
          </a:p>
        </p:txBody>
      </p:sp>
    </p:spTree>
    <p:extLst>
      <p:ext uri="{BB962C8B-B14F-4D97-AF65-F5344CB8AC3E}">
        <p14:creationId xmlns:p14="http://schemas.microsoft.com/office/powerpoint/2010/main" val="2694971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F37D48-9615-4869-A039-62364B15C3F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03" y="2304756"/>
            <a:ext cx="10354849" cy="285365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BCA0036-1528-4F13-9ACF-EDC772AF70A6}"/>
              </a:ext>
            </a:extLst>
          </p:cNvPr>
          <p:cNvSpPr txBox="1"/>
          <p:nvPr/>
        </p:nvSpPr>
        <p:spPr>
          <a:xfrm>
            <a:off x="6420336" y="310608"/>
            <a:ext cx="184598" cy="25384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C3CD3B-271B-4DCB-B494-4A9E80F0DE0D}"/>
              </a:ext>
            </a:extLst>
          </p:cNvPr>
          <p:cNvSpPr txBox="1"/>
          <p:nvPr/>
        </p:nvSpPr>
        <p:spPr>
          <a:xfrm>
            <a:off x="1061334" y="5600071"/>
            <a:ext cx="10514418" cy="68749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2021. 10. 8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패치 당시 신규 캐릭터 표절 논란으로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33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위까지 급락했으나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신규 스킨 및 스킨 인연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상위 등급의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신규 쿠키 등 추가하여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12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위까지 반등  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2021. 11. 18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대난투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시즌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업데이트 출시 이후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37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위까지 하락했으나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신규 쿠키 출시로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15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위까지 반등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63B441-5083-445A-AA05-8AE918EBA879}"/>
              </a:ext>
            </a:extLst>
          </p:cNvPr>
          <p:cNvSpPr txBox="1"/>
          <p:nvPr/>
        </p:nvSpPr>
        <p:spPr>
          <a:xfrm>
            <a:off x="10528076" y="2058605"/>
            <a:ext cx="1118300" cy="24615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출처</a:t>
            </a:r>
            <a:r>
              <a:rPr kumimoji="1" lang="en-US" altLang="ko-KR" sz="1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: App Ape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A9C53AF-4E8C-4258-B388-58274C5C8598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5064486-F2A6-46E2-804E-9400CEF56FFE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5D11E77-A04B-4971-AB5E-FB98E79574E7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87A7C51-2DE8-4F59-9F0B-8CE732CF38F8}"/>
              </a:ext>
            </a:extLst>
          </p:cNvPr>
          <p:cNvSpPr txBox="1"/>
          <p:nvPr/>
        </p:nvSpPr>
        <p:spPr>
          <a:xfrm>
            <a:off x="1040903" y="1387723"/>
            <a:ext cx="8606080" cy="66081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2021.1.21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출시 이후 하락세를 보이나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 이상 구글 플레이스토어 매출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100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위권 유지 중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2022.2.22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기준 매출 순위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51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위 기록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0000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40E78E-FB13-413D-A12B-991C8666D1F4}"/>
              </a:ext>
            </a:extLst>
          </p:cNvPr>
          <p:cNvSpPr txBox="1"/>
          <p:nvPr/>
        </p:nvSpPr>
        <p:spPr>
          <a:xfrm>
            <a:off x="849761" y="285297"/>
            <a:ext cx="3746237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선정 이유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매출 현황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3A8D48-9212-4E3C-B892-256537CE64B3}"/>
              </a:ext>
            </a:extLst>
          </p:cNvPr>
          <p:cNvSpPr txBox="1"/>
          <p:nvPr/>
        </p:nvSpPr>
        <p:spPr>
          <a:xfrm>
            <a:off x="800009" y="1049239"/>
            <a:ext cx="3874874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출시 이후 매출 순위 현황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1A800F-9FB6-40A3-AC3A-22A6B70D1A4C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0EC67E-8E24-4E3A-AFB6-CC5ADB412F8D}"/>
              </a:ext>
            </a:extLst>
          </p:cNvPr>
          <p:cNvSpPr/>
          <p:nvPr/>
        </p:nvSpPr>
        <p:spPr>
          <a:xfrm>
            <a:off x="8451159" y="2536908"/>
            <a:ext cx="1026858" cy="1894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71A6B56-C0BD-4588-8140-9D8B1D95427E}"/>
              </a:ext>
            </a:extLst>
          </p:cNvPr>
          <p:cNvSpPr/>
          <p:nvPr/>
        </p:nvSpPr>
        <p:spPr>
          <a:xfrm>
            <a:off x="10095385" y="2560973"/>
            <a:ext cx="750633" cy="2043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E3C7044-354E-456D-8601-34FE493AB60C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357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8AE72D-A314-4900-A408-E7BA6F07F7AE}"/>
              </a:ext>
            </a:extLst>
          </p:cNvPr>
          <p:cNvSpPr/>
          <p:nvPr/>
        </p:nvSpPr>
        <p:spPr>
          <a:xfrm>
            <a:off x="9024228" y="1942272"/>
            <a:ext cx="2679204" cy="4501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DD161A-47AC-433C-BDDD-D6AF33363C92}"/>
              </a:ext>
            </a:extLst>
          </p:cNvPr>
          <p:cNvSpPr txBox="1"/>
          <p:nvPr/>
        </p:nvSpPr>
        <p:spPr>
          <a:xfrm>
            <a:off x="9600295" y="2048387"/>
            <a:ext cx="1527069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승급 시스템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010128-4DD5-4EE4-8BA7-A81996C56324}"/>
              </a:ext>
            </a:extLst>
          </p:cNvPr>
          <p:cNvSpPr txBox="1"/>
          <p:nvPr/>
        </p:nvSpPr>
        <p:spPr>
          <a:xfrm>
            <a:off x="9043412" y="3797702"/>
            <a:ext cx="266002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서머너즈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워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천공의 아레나의 승급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A3D5FA-6F40-4BFA-A2C4-0B81740AE880}"/>
              </a:ext>
            </a:extLst>
          </p:cNvPr>
          <p:cNvSpPr txBox="1"/>
          <p:nvPr/>
        </p:nvSpPr>
        <p:spPr>
          <a:xfrm>
            <a:off x="9316228" y="5875602"/>
            <a:ext cx="2079524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쿠키런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킹덤의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승급 시스템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CD7885-DF87-4BD6-A359-EF646FBA1AC2}"/>
              </a:ext>
            </a:extLst>
          </p:cNvPr>
          <p:cNvSpPr/>
          <p:nvPr/>
        </p:nvSpPr>
        <p:spPr>
          <a:xfrm>
            <a:off x="3386371" y="1942272"/>
            <a:ext cx="2679204" cy="4501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032D75-3D41-4478-9D64-0E5927B37DFC}"/>
              </a:ext>
            </a:extLst>
          </p:cNvPr>
          <p:cNvSpPr/>
          <p:nvPr/>
        </p:nvSpPr>
        <p:spPr>
          <a:xfrm>
            <a:off x="557851" y="1942272"/>
            <a:ext cx="2679204" cy="4501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CA0036-1528-4F13-9ACF-EDC772AF70A6}"/>
              </a:ext>
            </a:extLst>
          </p:cNvPr>
          <p:cNvSpPr txBox="1"/>
          <p:nvPr/>
        </p:nvSpPr>
        <p:spPr>
          <a:xfrm>
            <a:off x="6420336" y="310608"/>
            <a:ext cx="184598" cy="25384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1A800F-9FB6-40A3-AC3A-22A6B70D1A4C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6755EA-0423-4468-9CF6-28C09BD01EBF}"/>
              </a:ext>
            </a:extLst>
          </p:cNvPr>
          <p:cNvSpPr txBox="1"/>
          <p:nvPr/>
        </p:nvSpPr>
        <p:spPr>
          <a:xfrm>
            <a:off x="1035153" y="1486106"/>
            <a:ext cx="8606080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컴투스의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‘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서머너즈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워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천공의 아레나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’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와 유사 장르이며 시스템 부분에서 비슷한 요소가 많음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0000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E9B19D-839B-4930-858C-0F236E2C7EB6}"/>
              </a:ext>
            </a:extLst>
          </p:cNvPr>
          <p:cNvSpPr txBox="1"/>
          <p:nvPr/>
        </p:nvSpPr>
        <p:spPr>
          <a:xfrm>
            <a:off x="849761" y="285297"/>
            <a:ext cx="4122289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선정 이유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시스템 유사성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0573E8-3E02-44EA-A54F-7A53164DEE2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0" y="2489548"/>
            <a:ext cx="2376000" cy="1296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9DD128-1D8D-48FE-A24B-E2FB2F38FAE8}"/>
              </a:ext>
            </a:extLst>
          </p:cNvPr>
          <p:cNvSpPr txBox="1"/>
          <p:nvPr/>
        </p:nvSpPr>
        <p:spPr>
          <a:xfrm>
            <a:off x="800009" y="1049239"/>
            <a:ext cx="3874874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시스템 유사성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7B522F-2DFF-44E0-AFD7-E6C2A719BB74}"/>
              </a:ext>
            </a:extLst>
          </p:cNvPr>
          <p:cNvSpPr txBox="1"/>
          <p:nvPr/>
        </p:nvSpPr>
        <p:spPr>
          <a:xfrm>
            <a:off x="1133918" y="2048387"/>
            <a:ext cx="1527069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강화 시스템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73FA97-40CA-42EB-ABD4-BB0860F89E0E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0" y="4579602"/>
            <a:ext cx="2376000" cy="1296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AD6BC5-8676-4FBB-B03D-AB609D64E5E5}"/>
              </a:ext>
            </a:extLst>
          </p:cNvPr>
          <p:cNvSpPr txBox="1"/>
          <p:nvPr/>
        </p:nvSpPr>
        <p:spPr>
          <a:xfrm>
            <a:off x="893588" y="3790292"/>
            <a:ext cx="2079524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서머너즈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워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천공의 아레나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D28767-9099-4750-A692-01936E76FC10}"/>
              </a:ext>
            </a:extLst>
          </p:cNvPr>
          <p:cNvSpPr txBox="1"/>
          <p:nvPr/>
        </p:nvSpPr>
        <p:spPr>
          <a:xfrm>
            <a:off x="857690" y="5877070"/>
            <a:ext cx="2079524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쿠키런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킹덤</a:t>
            </a:r>
            <a:endParaRPr kumimoji="1" lang="ko-KR" altLang="en-US" sz="1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FC697D-735E-4967-9E05-95B7286DC753}"/>
              </a:ext>
            </a:extLst>
          </p:cNvPr>
          <p:cNvSpPr txBox="1"/>
          <p:nvPr/>
        </p:nvSpPr>
        <p:spPr>
          <a:xfrm>
            <a:off x="3962438" y="2048387"/>
            <a:ext cx="1527069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룬 시스템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5499FC-2C5B-40E5-9A06-9ADA70ADC45E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81" y="2491021"/>
            <a:ext cx="2376000" cy="1296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2D6A5E5-885E-4B1A-878C-BDD56B7AB1D8}"/>
              </a:ext>
            </a:extLst>
          </p:cNvPr>
          <p:cNvSpPr txBox="1"/>
          <p:nvPr/>
        </p:nvSpPr>
        <p:spPr>
          <a:xfrm>
            <a:off x="3386371" y="3797702"/>
            <a:ext cx="2679204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서머너즈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워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천공의 아레나의 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7E0D39-C349-4D25-ACE6-B92A3C743684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81" y="4584537"/>
            <a:ext cx="2376000" cy="1296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7B14C23-38A8-48F8-BF53-0170328329B5}"/>
              </a:ext>
            </a:extLst>
          </p:cNvPr>
          <p:cNvSpPr txBox="1"/>
          <p:nvPr/>
        </p:nvSpPr>
        <p:spPr>
          <a:xfrm>
            <a:off x="3686210" y="5875602"/>
            <a:ext cx="2079524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쿠키런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킹덤의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토핑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시스템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EA4352-5CFB-4FE5-94D0-EDB4DDDB5439}"/>
              </a:ext>
            </a:extLst>
          </p:cNvPr>
          <p:cNvSpPr/>
          <p:nvPr/>
        </p:nvSpPr>
        <p:spPr>
          <a:xfrm>
            <a:off x="6214891" y="1942272"/>
            <a:ext cx="2679204" cy="4501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7DD17A-CAA1-41EC-9C4E-F8ABA99AFD57}"/>
              </a:ext>
            </a:extLst>
          </p:cNvPr>
          <p:cNvSpPr txBox="1"/>
          <p:nvPr/>
        </p:nvSpPr>
        <p:spPr>
          <a:xfrm>
            <a:off x="6790958" y="2048387"/>
            <a:ext cx="1527069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건설 시스템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167A22-DDD2-4AEB-9E08-3B85B8F5338F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492" y="2491021"/>
            <a:ext cx="2376000" cy="1296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F58B103-0EEE-468F-BE6C-7C8EF653AF75}"/>
              </a:ext>
            </a:extLst>
          </p:cNvPr>
          <p:cNvSpPr txBox="1"/>
          <p:nvPr/>
        </p:nvSpPr>
        <p:spPr>
          <a:xfrm>
            <a:off x="6290151" y="3790292"/>
            <a:ext cx="2528681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서머너즈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워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천공의 아레나의 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EBF907-11F9-438A-B24A-935FCE092938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492" y="4579602"/>
            <a:ext cx="2376000" cy="1296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BDA9D9-9A30-4FEF-9928-D07D42DFD8B4}"/>
              </a:ext>
            </a:extLst>
          </p:cNvPr>
          <p:cNvSpPr txBox="1"/>
          <p:nvPr/>
        </p:nvSpPr>
        <p:spPr>
          <a:xfrm>
            <a:off x="6530426" y="5875602"/>
            <a:ext cx="2079524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쿠키런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킹덤의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왕국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F509C04-D738-45A1-9148-4E881FE99A29}"/>
              </a:ext>
            </a:extLst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829" y="4579602"/>
            <a:ext cx="2376000" cy="1296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DFDC1AF-54B7-43EA-BFA2-225235A4BF4E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752" y="2497318"/>
            <a:ext cx="2376000" cy="1296000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1C44165-1C17-4965-BC4B-056E8FA6326F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E61BDF2-5660-40EE-9903-ACB5BEC77D36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049E4DE-0963-4883-A587-2E294D58FE5D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6CBB44F-277A-48CD-9FFA-E4C6EC08CC85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31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57CEE9-AF0F-4427-8E20-3B281DA2F312}"/>
              </a:ext>
            </a:extLst>
          </p:cNvPr>
          <p:cNvSpPr/>
          <p:nvPr/>
        </p:nvSpPr>
        <p:spPr>
          <a:xfrm>
            <a:off x="1035151" y="2737302"/>
            <a:ext cx="9947173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전투 시스템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137169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주요 특징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2F5AF8-D1AD-477B-80BF-20D7216BDEBF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00" y="3052800"/>
            <a:ext cx="4420800" cy="27648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E049170-7758-4CFD-913D-DA58D932B5C9}"/>
              </a:ext>
            </a:extLst>
          </p:cNvPr>
          <p:cNvSpPr txBox="1"/>
          <p:nvPr/>
        </p:nvSpPr>
        <p:spPr>
          <a:xfrm>
            <a:off x="1035152" y="1486107"/>
            <a:ext cx="1008715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타 수집형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RPG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와 다르게 실시간 전투 모듈을 도입하여 생생한 전투 재미 추구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자동 전투 기능과 배속 기능 지원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단순한 조작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하단 쿠키 초상화와 화면 우측 보물 버튼만으로 게임 플레이 가능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쿠키 당 스킬이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개만 존재하여 전략적인 조합의 중요성 극대화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2DF47C-2FF4-453A-B4E9-78E057FB83CF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00" y="3052800"/>
            <a:ext cx="4420800" cy="27648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D77BC1F-8336-4047-8AB7-DA4BF74F9BF9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89F12D7-8F86-49E0-84F9-2C31B82359DE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D1A66C6-E0F0-4792-8DC2-B87B2443B3D5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305358E-1BF9-4DFA-933E-2313A39E6F13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E13FC9D-BEDB-467A-B838-9853FC63DC13}"/>
              </a:ext>
            </a:extLst>
          </p:cNvPr>
          <p:cNvSpPr txBox="1"/>
          <p:nvPr/>
        </p:nvSpPr>
        <p:spPr>
          <a:xfrm>
            <a:off x="2811376" y="5825339"/>
            <a:ext cx="1361247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월드 모험 전투 모습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A92981-0E0F-449A-BB6A-E5B5DA71DBA3}"/>
              </a:ext>
            </a:extLst>
          </p:cNvPr>
          <p:cNvSpPr txBox="1"/>
          <p:nvPr/>
        </p:nvSpPr>
        <p:spPr>
          <a:xfrm>
            <a:off x="7330701" y="5825339"/>
            <a:ext cx="2013798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트로피칼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소다 제도 전투 모습</a:t>
            </a:r>
          </a:p>
        </p:txBody>
      </p:sp>
    </p:spTree>
    <p:extLst>
      <p:ext uri="{BB962C8B-B14F-4D97-AF65-F5344CB8AC3E}">
        <p14:creationId xmlns:p14="http://schemas.microsoft.com/office/powerpoint/2010/main" val="1664441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127F84F0-C142-49AA-9FF0-7A6072BC4A36}"/>
              </a:ext>
            </a:extLst>
          </p:cNvPr>
          <p:cNvSpPr/>
          <p:nvPr/>
        </p:nvSpPr>
        <p:spPr>
          <a:xfrm>
            <a:off x="1033670" y="1948421"/>
            <a:ext cx="10542082" cy="20330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전투 시스템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08" y="1049237"/>
            <a:ext cx="2305141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시스템 플로우 차트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07EA4D-AD9B-4FD7-B8CC-1CB7ABAD7190}"/>
              </a:ext>
            </a:extLst>
          </p:cNvPr>
          <p:cNvSpPr txBox="1"/>
          <p:nvPr/>
        </p:nvSpPr>
        <p:spPr>
          <a:xfrm>
            <a:off x="921245" y="1505401"/>
            <a:ext cx="2305142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스킬 사용 시스템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A85349-2C52-46B1-A007-7668C40087BC}"/>
              </a:ext>
            </a:extLst>
          </p:cNvPr>
          <p:cNvSpPr txBox="1"/>
          <p:nvPr/>
        </p:nvSpPr>
        <p:spPr>
          <a:xfrm>
            <a:off x="921244" y="4095746"/>
            <a:ext cx="2305141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보물 사용 시스템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A65E46-7B20-493C-AB06-2D1278DA6EA0}"/>
              </a:ext>
            </a:extLst>
          </p:cNvPr>
          <p:cNvSpPr/>
          <p:nvPr/>
        </p:nvSpPr>
        <p:spPr>
          <a:xfrm>
            <a:off x="1033670" y="4539673"/>
            <a:ext cx="10542082" cy="20330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F204B7A-4009-4E53-B3D2-98B955FF5684}"/>
              </a:ext>
            </a:extLst>
          </p:cNvPr>
          <p:cNvGrpSpPr/>
          <p:nvPr/>
        </p:nvGrpSpPr>
        <p:grpSpPr>
          <a:xfrm>
            <a:off x="1401630" y="2200589"/>
            <a:ext cx="9685596" cy="1571625"/>
            <a:chOff x="1378579" y="2200275"/>
            <a:chExt cx="9869126" cy="1571625"/>
          </a:xfrm>
        </p:grpSpPr>
        <p:sp>
          <p:nvSpPr>
            <p:cNvPr id="2" name="순서도: 수행의 시작/종료 1">
              <a:extLst>
                <a:ext uri="{FF2B5EF4-FFF2-40B4-BE49-F238E27FC236}">
                  <a16:creationId xmlns:a16="http://schemas.microsoft.com/office/drawing/2014/main" id="{99417A81-DA02-40B1-92D2-39CC9698EC9C}"/>
                </a:ext>
              </a:extLst>
            </p:cNvPr>
            <p:cNvSpPr/>
            <p:nvPr/>
          </p:nvSpPr>
          <p:spPr>
            <a:xfrm>
              <a:off x="1378579" y="2644608"/>
              <a:ext cx="955136" cy="480228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전투 시작</a:t>
              </a: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0A19EC44-A8A6-47E8-8231-E64CB081BAF3}"/>
                </a:ext>
              </a:extLst>
            </p:cNvPr>
            <p:cNvCxnSpPr>
              <a:cxnSpLocks/>
            </p:cNvCxnSpPr>
            <p:nvPr/>
          </p:nvCxnSpPr>
          <p:spPr>
            <a:xfrm>
              <a:off x="2324192" y="2896500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순서도: 처리 20">
              <a:extLst>
                <a:ext uri="{FF2B5EF4-FFF2-40B4-BE49-F238E27FC236}">
                  <a16:creationId xmlns:a16="http://schemas.microsoft.com/office/drawing/2014/main" id="{8B3079E2-ED9B-4209-B845-9EDE182F68CF}"/>
                </a:ext>
              </a:extLst>
            </p:cNvPr>
            <p:cNvSpPr/>
            <p:nvPr/>
          </p:nvSpPr>
          <p:spPr>
            <a:xfrm>
              <a:off x="4047977" y="2656388"/>
              <a:ext cx="1140364" cy="480225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스킬 </a:t>
              </a:r>
              <a:r>
                <a:rPr lang="ko-KR" altLang="en-US" sz="1200" b="1" dirty="0" err="1">
                  <a:solidFill>
                    <a:schemeClr val="tx1"/>
                  </a:solidFill>
                </a:rPr>
                <a:t>쿨타임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차감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244AE8D-DAF3-442B-8416-3E4ECC7411EB}"/>
                </a:ext>
              </a:extLst>
            </p:cNvPr>
            <p:cNvCxnSpPr>
              <a:cxnSpLocks/>
            </p:cNvCxnSpPr>
            <p:nvPr/>
          </p:nvCxnSpPr>
          <p:spPr>
            <a:xfrm>
              <a:off x="7596995" y="2884720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순서도: 판단 7">
              <a:extLst>
                <a:ext uri="{FF2B5EF4-FFF2-40B4-BE49-F238E27FC236}">
                  <a16:creationId xmlns:a16="http://schemas.microsoft.com/office/drawing/2014/main" id="{EE5B7D9F-2920-410C-BD51-651E3173F8C8}"/>
                </a:ext>
              </a:extLst>
            </p:cNvPr>
            <p:cNvSpPr/>
            <p:nvPr/>
          </p:nvSpPr>
          <p:spPr>
            <a:xfrm>
              <a:off x="5483762" y="2504306"/>
              <a:ext cx="2136238" cy="784391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스킬 </a:t>
              </a:r>
              <a:r>
                <a:rPr lang="ko-KR" altLang="en-US" sz="1000" b="1" dirty="0" err="1">
                  <a:solidFill>
                    <a:schemeClr val="tx1"/>
                  </a:solidFill>
                </a:rPr>
                <a:t>쿨타임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4A22E68-EDCD-4523-B9FC-ABB196EF9A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1881" y="2200275"/>
              <a:ext cx="0" cy="2954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4FB2D34-F87B-4D7D-8803-C8FDE6E672B7}"/>
                </a:ext>
              </a:extLst>
            </p:cNvPr>
            <p:cNvCxnSpPr/>
            <p:nvPr/>
          </p:nvCxnSpPr>
          <p:spPr>
            <a:xfrm>
              <a:off x="4627831" y="2200275"/>
              <a:ext cx="19240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EA1305E-694E-43CD-9E30-EEDB190C1A8C}"/>
                </a:ext>
              </a:extLst>
            </p:cNvPr>
            <p:cNvCxnSpPr>
              <a:cxnSpLocks/>
            </p:cNvCxnSpPr>
            <p:nvPr/>
          </p:nvCxnSpPr>
          <p:spPr>
            <a:xfrm>
              <a:off x="4627831" y="2200275"/>
              <a:ext cx="0" cy="4252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BD4B7E2-9D10-4D07-BBC1-393DA1865006}"/>
                </a:ext>
              </a:extLst>
            </p:cNvPr>
            <p:cNvSpPr txBox="1"/>
            <p:nvPr/>
          </p:nvSpPr>
          <p:spPr>
            <a:xfrm>
              <a:off x="5370781" y="2218737"/>
              <a:ext cx="438150" cy="286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No</a:t>
              </a:r>
              <a:endParaRPr lang="ko-KR" altLang="en-US" sz="12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EFB014A-BE2C-4871-9281-D7750D752A64}"/>
                </a:ext>
              </a:extLst>
            </p:cNvPr>
            <p:cNvSpPr txBox="1"/>
            <p:nvPr/>
          </p:nvSpPr>
          <p:spPr>
            <a:xfrm>
              <a:off x="7440371" y="2551703"/>
              <a:ext cx="480473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Yes</a:t>
              </a:r>
              <a:endParaRPr lang="ko-KR" altLang="en-US" sz="1200" b="1" dirty="0"/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C07AB673-B4C5-4F03-81F8-2CAF0584B4DC}"/>
                </a:ext>
              </a:extLst>
            </p:cNvPr>
            <p:cNvCxnSpPr>
              <a:cxnSpLocks/>
            </p:cNvCxnSpPr>
            <p:nvPr/>
          </p:nvCxnSpPr>
          <p:spPr>
            <a:xfrm>
              <a:off x="9997295" y="2884720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순서도: 판단 33">
              <a:extLst>
                <a:ext uri="{FF2B5EF4-FFF2-40B4-BE49-F238E27FC236}">
                  <a16:creationId xmlns:a16="http://schemas.microsoft.com/office/drawing/2014/main" id="{A2077CE0-75BF-4D5A-A1AF-9A389A8D5177}"/>
                </a:ext>
              </a:extLst>
            </p:cNvPr>
            <p:cNvSpPr/>
            <p:nvPr/>
          </p:nvSpPr>
          <p:spPr>
            <a:xfrm>
              <a:off x="7890922" y="2505208"/>
              <a:ext cx="2136238" cy="784391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쿠키 초상화 버튼 클릭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A6E3285-6C83-441D-8704-A251C4E6E5C0}"/>
                </a:ext>
              </a:extLst>
            </p:cNvPr>
            <p:cNvSpPr txBox="1"/>
            <p:nvPr/>
          </p:nvSpPr>
          <p:spPr>
            <a:xfrm>
              <a:off x="9901629" y="2580937"/>
              <a:ext cx="480473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Yes</a:t>
              </a:r>
              <a:endParaRPr lang="ko-KR" altLang="en-US" sz="1200" b="1" dirty="0"/>
            </a:p>
          </p:txBody>
        </p:sp>
        <p:sp>
          <p:nvSpPr>
            <p:cNvPr id="41" name="순서도: 수행의 시작/종료 40">
              <a:extLst>
                <a:ext uri="{FF2B5EF4-FFF2-40B4-BE49-F238E27FC236}">
                  <a16:creationId xmlns:a16="http://schemas.microsoft.com/office/drawing/2014/main" id="{245DC00F-4E30-4297-9150-0DE3B0D345A0}"/>
                </a:ext>
              </a:extLst>
            </p:cNvPr>
            <p:cNvSpPr/>
            <p:nvPr/>
          </p:nvSpPr>
          <p:spPr>
            <a:xfrm>
              <a:off x="10292569" y="2644608"/>
              <a:ext cx="955136" cy="480228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스킬 사용</a:t>
              </a: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695032F-4FEC-4555-9D18-C4FD16567C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4080" y="3251499"/>
              <a:ext cx="0" cy="3270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5009A69-FF21-4F05-8E4D-E8260B024CB1}"/>
                </a:ext>
              </a:extLst>
            </p:cNvPr>
            <p:cNvCxnSpPr>
              <a:cxnSpLocks/>
            </p:cNvCxnSpPr>
            <p:nvPr/>
          </p:nvCxnSpPr>
          <p:spPr>
            <a:xfrm>
              <a:off x="6551881" y="3578535"/>
              <a:ext cx="24235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8C4ED123-2B5F-4E1B-867C-616D1CECF5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1881" y="3281744"/>
              <a:ext cx="0" cy="2898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20F14B6-F8DE-47A7-837F-2B7CB4A2FC2E}"/>
                </a:ext>
              </a:extLst>
            </p:cNvPr>
            <p:cNvSpPr txBox="1"/>
            <p:nvPr/>
          </p:nvSpPr>
          <p:spPr>
            <a:xfrm>
              <a:off x="7467812" y="3283107"/>
              <a:ext cx="438150" cy="286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No</a:t>
              </a:r>
              <a:endParaRPr lang="ko-KR" altLang="en-US" sz="1200" b="1" dirty="0"/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FD3203E2-35D8-4E92-8675-6B25534E6FD4}"/>
                </a:ext>
              </a:extLst>
            </p:cNvPr>
            <p:cNvCxnSpPr>
              <a:cxnSpLocks/>
            </p:cNvCxnSpPr>
            <p:nvPr/>
          </p:nvCxnSpPr>
          <p:spPr>
            <a:xfrm>
              <a:off x="5195762" y="2896501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순서도: 처리 51">
              <a:extLst>
                <a:ext uri="{FF2B5EF4-FFF2-40B4-BE49-F238E27FC236}">
                  <a16:creationId xmlns:a16="http://schemas.microsoft.com/office/drawing/2014/main" id="{3E3A7BD2-8102-4CFE-A5C5-0CCB05D0B9B4}"/>
                </a:ext>
              </a:extLst>
            </p:cNvPr>
            <p:cNvSpPr/>
            <p:nvPr/>
          </p:nvSpPr>
          <p:spPr>
            <a:xfrm>
              <a:off x="2629136" y="2644611"/>
              <a:ext cx="1140364" cy="480225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스킬 </a:t>
              </a:r>
              <a:r>
                <a:rPr lang="ko-KR" altLang="en-US" sz="1200" b="1" dirty="0" err="1">
                  <a:solidFill>
                    <a:schemeClr val="tx1"/>
                  </a:solidFill>
                </a:rPr>
                <a:t>쿨타임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최대화</a:t>
              </a: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050C5CF9-DBAB-4E28-9B5D-3387A40F9972}"/>
                </a:ext>
              </a:extLst>
            </p:cNvPr>
            <p:cNvCxnSpPr>
              <a:cxnSpLocks/>
            </p:cNvCxnSpPr>
            <p:nvPr/>
          </p:nvCxnSpPr>
          <p:spPr>
            <a:xfrm>
              <a:off x="3759977" y="2897401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E98DDE7C-7F61-4B6E-8A4F-B24D88538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1667" y="3125179"/>
              <a:ext cx="0" cy="6467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1C094E4-2E06-4E76-8391-6FB6580CD8C3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18" y="3771900"/>
              <a:ext cx="757081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D8D7FC74-3128-4AED-91B7-61D0F1939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1536" y="3212362"/>
              <a:ext cx="0" cy="5595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F1FE2D6-5B8A-4C9A-882B-BFF3C1636229}"/>
              </a:ext>
            </a:extLst>
          </p:cNvPr>
          <p:cNvGrpSpPr/>
          <p:nvPr/>
        </p:nvGrpSpPr>
        <p:grpSpPr>
          <a:xfrm>
            <a:off x="1401630" y="4750360"/>
            <a:ext cx="9685596" cy="1571625"/>
            <a:chOff x="1378579" y="2200275"/>
            <a:chExt cx="9869126" cy="1571625"/>
          </a:xfrm>
        </p:grpSpPr>
        <p:sp>
          <p:nvSpPr>
            <p:cNvPr id="66" name="순서도: 수행의 시작/종료 65">
              <a:extLst>
                <a:ext uri="{FF2B5EF4-FFF2-40B4-BE49-F238E27FC236}">
                  <a16:creationId xmlns:a16="http://schemas.microsoft.com/office/drawing/2014/main" id="{5D373C77-8BBB-4825-B909-73F01839E506}"/>
                </a:ext>
              </a:extLst>
            </p:cNvPr>
            <p:cNvSpPr/>
            <p:nvPr/>
          </p:nvSpPr>
          <p:spPr>
            <a:xfrm>
              <a:off x="1378579" y="2644608"/>
              <a:ext cx="955136" cy="480228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전투 시작</a:t>
              </a:r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0007B0E9-CF8A-4706-9A36-08E76F9E4421}"/>
                </a:ext>
              </a:extLst>
            </p:cNvPr>
            <p:cNvCxnSpPr>
              <a:cxnSpLocks/>
            </p:cNvCxnSpPr>
            <p:nvPr/>
          </p:nvCxnSpPr>
          <p:spPr>
            <a:xfrm>
              <a:off x="2324192" y="2896500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순서도: 처리 67">
              <a:extLst>
                <a:ext uri="{FF2B5EF4-FFF2-40B4-BE49-F238E27FC236}">
                  <a16:creationId xmlns:a16="http://schemas.microsoft.com/office/drawing/2014/main" id="{94DA02D4-BC67-4C25-9B66-0A90EB072CA6}"/>
                </a:ext>
              </a:extLst>
            </p:cNvPr>
            <p:cNvSpPr/>
            <p:nvPr/>
          </p:nvSpPr>
          <p:spPr>
            <a:xfrm>
              <a:off x="4047977" y="2656388"/>
              <a:ext cx="1140364" cy="480225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보물 </a:t>
              </a:r>
              <a:r>
                <a:rPr lang="ko-KR" altLang="en-US" sz="1200" b="1" dirty="0" err="1">
                  <a:solidFill>
                    <a:schemeClr val="tx1"/>
                  </a:solidFill>
                </a:rPr>
                <a:t>쿨타임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차감</a:t>
              </a: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DA57646C-7F29-42E3-B349-257C01B5C4C6}"/>
                </a:ext>
              </a:extLst>
            </p:cNvPr>
            <p:cNvCxnSpPr>
              <a:cxnSpLocks/>
            </p:cNvCxnSpPr>
            <p:nvPr/>
          </p:nvCxnSpPr>
          <p:spPr>
            <a:xfrm>
              <a:off x="7596995" y="2884720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순서도: 판단 69">
              <a:extLst>
                <a:ext uri="{FF2B5EF4-FFF2-40B4-BE49-F238E27FC236}">
                  <a16:creationId xmlns:a16="http://schemas.microsoft.com/office/drawing/2014/main" id="{8D7E0E4E-91AA-4756-B33C-4226732F26D2}"/>
                </a:ext>
              </a:extLst>
            </p:cNvPr>
            <p:cNvSpPr/>
            <p:nvPr/>
          </p:nvSpPr>
          <p:spPr>
            <a:xfrm>
              <a:off x="5483762" y="2504306"/>
              <a:ext cx="2136238" cy="784391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보물 </a:t>
              </a:r>
              <a:r>
                <a:rPr lang="ko-KR" altLang="en-US" sz="1000" b="1" dirty="0" err="1">
                  <a:solidFill>
                    <a:schemeClr val="tx1"/>
                  </a:solidFill>
                </a:rPr>
                <a:t>쿨타임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8C4CA097-61FE-4A54-BC16-CA7EBF2BAE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1881" y="2200275"/>
              <a:ext cx="0" cy="2954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CB9F84A-D869-4A06-9697-EE10AD82B124}"/>
                </a:ext>
              </a:extLst>
            </p:cNvPr>
            <p:cNvCxnSpPr/>
            <p:nvPr/>
          </p:nvCxnSpPr>
          <p:spPr>
            <a:xfrm>
              <a:off x="4627831" y="2200275"/>
              <a:ext cx="19240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8411A663-AB46-4AD3-B88C-3255274A2BE0}"/>
                </a:ext>
              </a:extLst>
            </p:cNvPr>
            <p:cNvCxnSpPr>
              <a:cxnSpLocks/>
            </p:cNvCxnSpPr>
            <p:nvPr/>
          </p:nvCxnSpPr>
          <p:spPr>
            <a:xfrm>
              <a:off x="4627831" y="2200275"/>
              <a:ext cx="0" cy="4252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C178C29-D228-4205-A503-7D189EE38DEA}"/>
                </a:ext>
              </a:extLst>
            </p:cNvPr>
            <p:cNvSpPr txBox="1"/>
            <p:nvPr/>
          </p:nvSpPr>
          <p:spPr>
            <a:xfrm>
              <a:off x="5370781" y="2218737"/>
              <a:ext cx="438150" cy="286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No</a:t>
              </a:r>
              <a:endParaRPr lang="ko-KR" altLang="en-US" sz="1200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E7676E-47B7-456A-81DD-BC841A339F18}"/>
                </a:ext>
              </a:extLst>
            </p:cNvPr>
            <p:cNvSpPr txBox="1"/>
            <p:nvPr/>
          </p:nvSpPr>
          <p:spPr>
            <a:xfrm>
              <a:off x="7440371" y="2551703"/>
              <a:ext cx="480473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Yes</a:t>
              </a:r>
              <a:endParaRPr lang="ko-KR" altLang="en-US" sz="1200" b="1" dirty="0"/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CDFDD25C-9942-4BE2-962B-4847DCAE7997}"/>
                </a:ext>
              </a:extLst>
            </p:cNvPr>
            <p:cNvCxnSpPr>
              <a:cxnSpLocks/>
            </p:cNvCxnSpPr>
            <p:nvPr/>
          </p:nvCxnSpPr>
          <p:spPr>
            <a:xfrm>
              <a:off x="9997295" y="2884720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순서도: 판단 76">
              <a:extLst>
                <a:ext uri="{FF2B5EF4-FFF2-40B4-BE49-F238E27FC236}">
                  <a16:creationId xmlns:a16="http://schemas.microsoft.com/office/drawing/2014/main" id="{F35E5E2A-E30F-4DB9-A76E-CF2FB36D7CCB}"/>
                </a:ext>
              </a:extLst>
            </p:cNvPr>
            <p:cNvSpPr/>
            <p:nvPr/>
          </p:nvSpPr>
          <p:spPr>
            <a:xfrm>
              <a:off x="7890922" y="2505208"/>
              <a:ext cx="2136238" cy="784391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보물 아이콘 버튼 클릭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C4A377E-BBD7-43CE-BEB0-196D94584803}"/>
                </a:ext>
              </a:extLst>
            </p:cNvPr>
            <p:cNvSpPr txBox="1"/>
            <p:nvPr/>
          </p:nvSpPr>
          <p:spPr>
            <a:xfrm>
              <a:off x="9901629" y="2580937"/>
              <a:ext cx="480473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Yes</a:t>
              </a:r>
              <a:endParaRPr lang="ko-KR" altLang="en-US" sz="1200" b="1" dirty="0"/>
            </a:p>
          </p:txBody>
        </p:sp>
        <p:sp>
          <p:nvSpPr>
            <p:cNvPr id="79" name="순서도: 수행의 시작/종료 78">
              <a:extLst>
                <a:ext uri="{FF2B5EF4-FFF2-40B4-BE49-F238E27FC236}">
                  <a16:creationId xmlns:a16="http://schemas.microsoft.com/office/drawing/2014/main" id="{99494BEF-DA8B-4B45-934F-0E0EB6DDD3C4}"/>
                </a:ext>
              </a:extLst>
            </p:cNvPr>
            <p:cNvSpPr/>
            <p:nvPr/>
          </p:nvSpPr>
          <p:spPr>
            <a:xfrm>
              <a:off x="10292569" y="2644608"/>
              <a:ext cx="955136" cy="480228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보물 사용</a:t>
              </a: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DA06A7BC-F2D4-4422-93F6-3B4ACBEE7F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4080" y="3251499"/>
              <a:ext cx="0" cy="3270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238BDBE5-BB45-49CC-B91E-426A1A717F91}"/>
                </a:ext>
              </a:extLst>
            </p:cNvPr>
            <p:cNvCxnSpPr>
              <a:cxnSpLocks/>
            </p:cNvCxnSpPr>
            <p:nvPr/>
          </p:nvCxnSpPr>
          <p:spPr>
            <a:xfrm>
              <a:off x="6551881" y="3578535"/>
              <a:ext cx="24235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FA3D683C-8CA2-4C14-A5A5-71F5D1A7B4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1881" y="3281744"/>
              <a:ext cx="0" cy="2898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011B673-25FC-48BC-9FC0-2A4B8ED51E71}"/>
                </a:ext>
              </a:extLst>
            </p:cNvPr>
            <p:cNvSpPr txBox="1"/>
            <p:nvPr/>
          </p:nvSpPr>
          <p:spPr>
            <a:xfrm>
              <a:off x="7467812" y="3283107"/>
              <a:ext cx="438150" cy="286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No</a:t>
              </a:r>
              <a:endParaRPr lang="ko-KR" altLang="en-US" sz="1200" b="1" dirty="0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3AF67DE0-AEA6-405D-93F6-54D182DBA628}"/>
                </a:ext>
              </a:extLst>
            </p:cNvPr>
            <p:cNvCxnSpPr>
              <a:cxnSpLocks/>
            </p:cNvCxnSpPr>
            <p:nvPr/>
          </p:nvCxnSpPr>
          <p:spPr>
            <a:xfrm>
              <a:off x="5195762" y="2896501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순서도: 처리 84">
              <a:extLst>
                <a:ext uri="{FF2B5EF4-FFF2-40B4-BE49-F238E27FC236}">
                  <a16:creationId xmlns:a16="http://schemas.microsoft.com/office/drawing/2014/main" id="{85486159-DB36-4D6A-9A86-1D72812A26D4}"/>
                </a:ext>
              </a:extLst>
            </p:cNvPr>
            <p:cNvSpPr/>
            <p:nvPr/>
          </p:nvSpPr>
          <p:spPr>
            <a:xfrm>
              <a:off x="2629136" y="2644611"/>
              <a:ext cx="1140364" cy="480225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보물 </a:t>
              </a:r>
              <a:r>
                <a:rPr lang="ko-KR" altLang="en-US" sz="1200" b="1" dirty="0" err="1">
                  <a:solidFill>
                    <a:schemeClr val="tx1"/>
                  </a:solidFill>
                </a:rPr>
                <a:t>쿨타임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최대화</a:t>
              </a: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1ABEC21D-CB2F-436E-8403-940941DC4A95}"/>
                </a:ext>
              </a:extLst>
            </p:cNvPr>
            <p:cNvCxnSpPr>
              <a:cxnSpLocks/>
            </p:cNvCxnSpPr>
            <p:nvPr/>
          </p:nvCxnSpPr>
          <p:spPr>
            <a:xfrm>
              <a:off x="3759977" y="2897401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DC4C57E6-8C5A-45A8-B40B-D42AA0EEB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1667" y="3125179"/>
              <a:ext cx="0" cy="6467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D0A55B84-107A-4779-BA19-4D507B9D9971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18" y="3771900"/>
              <a:ext cx="757081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62C10935-7CF6-4E15-BEA6-294526D21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1536" y="3212362"/>
              <a:ext cx="0" cy="5595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3E02248-D8B6-47D3-B44F-94FB27C1EA6C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DCB0F75-437C-4294-8AC2-B6C0CABEA471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5CCF7A6A-659E-4E8B-BE57-9C5F3B85EC42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171622D-9811-487F-BBE5-31FA120EEA41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80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성장 시스템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쿠키 레벨 업 방식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36E92C-D0D6-41DD-AD5E-59C46600369B}"/>
              </a:ext>
            </a:extLst>
          </p:cNvPr>
          <p:cNvSpPr/>
          <p:nvPr/>
        </p:nvSpPr>
        <p:spPr>
          <a:xfrm>
            <a:off x="1035152" y="2737302"/>
            <a:ext cx="3162390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2F5AF8-D1AD-477B-80BF-20D7216BDEBF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158" y="3433133"/>
            <a:ext cx="2592000" cy="144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8B889A-F5C8-4DB2-9C09-AACF82DCA9AF}"/>
              </a:ext>
            </a:extLst>
          </p:cNvPr>
          <p:cNvSpPr txBox="1"/>
          <p:nvPr/>
        </p:nvSpPr>
        <p:spPr>
          <a:xfrm>
            <a:off x="1870659" y="2831980"/>
            <a:ext cx="1558341" cy="32290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전투 콘텐츠 진행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0000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55C848-2041-4119-AB8B-437AE76F59C0}"/>
              </a:ext>
            </a:extLst>
          </p:cNvPr>
          <p:cNvSpPr txBox="1"/>
          <p:nvPr/>
        </p:nvSpPr>
        <p:spPr>
          <a:xfrm>
            <a:off x="1360158" y="5143881"/>
            <a:ext cx="2832942" cy="59054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월드 모험 등 콘텐츠로 경험치 획득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열기구 탐사 참여로도 경험치 획득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714C44-466B-47C7-A9BA-2D28E8BC064B}"/>
              </a:ext>
            </a:extLst>
          </p:cNvPr>
          <p:cNvSpPr/>
          <p:nvPr/>
        </p:nvSpPr>
        <p:spPr>
          <a:xfrm>
            <a:off x="4497532" y="2737301"/>
            <a:ext cx="3162390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E91AE8-5343-4C3C-974D-802C1CF08E78}"/>
              </a:ext>
            </a:extLst>
          </p:cNvPr>
          <p:cNvSpPr txBox="1"/>
          <p:nvPr/>
        </p:nvSpPr>
        <p:spPr>
          <a:xfrm>
            <a:off x="5240330" y="2831980"/>
            <a:ext cx="1830442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경험치 아이템 사용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0000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F88974-0CE4-424A-8448-7087EF5D5DAE}"/>
              </a:ext>
            </a:extLst>
          </p:cNvPr>
          <p:cNvSpPr txBox="1"/>
          <p:nvPr/>
        </p:nvSpPr>
        <p:spPr>
          <a:xfrm>
            <a:off x="4758071" y="5143881"/>
            <a:ext cx="2679204" cy="51359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경험치 획득 아이템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별사탕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으로 경험치 획득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15629D4-F3C2-4ABC-B98E-E962EC3197CF}"/>
              </a:ext>
            </a:extLst>
          </p:cNvPr>
          <p:cNvSpPr/>
          <p:nvPr/>
        </p:nvSpPr>
        <p:spPr>
          <a:xfrm>
            <a:off x="7959912" y="2737300"/>
            <a:ext cx="3162390" cy="3577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15CD25-CDFF-451C-B9B3-26BEA280E4FF}"/>
              </a:ext>
            </a:extLst>
          </p:cNvPr>
          <p:cNvSpPr txBox="1"/>
          <p:nvPr/>
        </p:nvSpPr>
        <p:spPr>
          <a:xfrm>
            <a:off x="8899851" y="2828780"/>
            <a:ext cx="1421490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생산 활동 참여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0000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1D10B4-ABB2-4D53-B6FF-F1A99621EB6D}"/>
              </a:ext>
            </a:extLst>
          </p:cNvPr>
          <p:cNvSpPr txBox="1"/>
          <p:nvPr/>
        </p:nvSpPr>
        <p:spPr>
          <a:xfrm>
            <a:off x="8309515" y="5143881"/>
            <a:ext cx="2679204" cy="51359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왕국 내 각종 생산 시설에서 각종 아이템 생산 시 경험치 획득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7F21BC3-0366-4B56-BE26-9327D14E07C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67" y="3433133"/>
            <a:ext cx="2592000" cy="144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E049170-7758-4CFD-913D-DA58D932B5C9}"/>
              </a:ext>
            </a:extLst>
          </p:cNvPr>
          <p:cNvSpPr txBox="1"/>
          <p:nvPr/>
        </p:nvSpPr>
        <p:spPr>
          <a:xfrm>
            <a:off x="1035152" y="1486107"/>
            <a:ext cx="1008715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개 쿠키의 최대 레벨은 각 쿠키의 등급과 관계없이 최대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60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레벨로 동일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왕국 레벨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계정 레벨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이 일정 수준에 도달하지 못했을 때 최대 레벨 캡이 존재하며 쿠키의 레벨은 레벨 캡을 넘길 수 없음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쿠키의 레벨 업은 주로 아래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3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가지 방법으로 진행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A30668-6542-4B6C-910E-F02A0F852207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515" y="3429000"/>
            <a:ext cx="2592000" cy="1440000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12B6984-AF69-4A0E-951F-47C81EECDA4E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05DB5EC-9B61-43DD-900B-358AB739165A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5D2DCD0-51A4-4B9E-AAF2-0719C36F1CD6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3A94CDF-D995-4773-B918-5E7AF22EACD4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37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72CB10-5E31-4BDB-92BB-1A2B9790D5BD}"/>
              </a:ext>
            </a:extLst>
          </p:cNvPr>
          <p:cNvSpPr/>
          <p:nvPr/>
        </p:nvSpPr>
        <p:spPr>
          <a:xfrm>
            <a:off x="1035152" y="2580786"/>
            <a:ext cx="9842398" cy="384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성장 시스템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승급 시스템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049170-7758-4CFD-913D-DA58D932B5C9}"/>
              </a:ext>
            </a:extLst>
          </p:cNvPr>
          <p:cNvSpPr txBox="1"/>
          <p:nvPr/>
        </p:nvSpPr>
        <p:spPr>
          <a:xfrm>
            <a:off x="1035152" y="1486107"/>
            <a:ext cx="1008715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각 쿠키는 레벨 뿐만 아니라 성급을 올려 전투력 향상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쿠키 등급과 상관없이 처음으로 획득한 쿠키는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0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성으로 시작하여 최대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5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성까지 승급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쿠키 등급이 높을수록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쿠키의 레벨이 높을수록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승급을 했을 때 상승하는 전투력 수치 증가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D8234E-F245-4847-843D-169E101AE4D6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089" y="3035875"/>
            <a:ext cx="3795909" cy="22313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CEA2CB-EE40-4D7D-B86E-F4D64D4F0D4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77" y="3035876"/>
            <a:ext cx="3795909" cy="223131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D953F0E-0F52-40B5-9BF6-746361BDB4CF}"/>
              </a:ext>
            </a:extLst>
          </p:cNvPr>
          <p:cNvSpPr txBox="1"/>
          <p:nvPr/>
        </p:nvSpPr>
        <p:spPr>
          <a:xfrm>
            <a:off x="1726002" y="5475216"/>
            <a:ext cx="3686175" cy="333547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근육맛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쿠키를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3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성으로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승급하면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약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90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증가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AC14D1-FE01-4A06-88A9-3320A5D8A31E}"/>
              </a:ext>
            </a:extLst>
          </p:cNvPr>
          <p:cNvSpPr txBox="1"/>
          <p:nvPr/>
        </p:nvSpPr>
        <p:spPr>
          <a:xfrm>
            <a:off x="6601925" y="5475216"/>
            <a:ext cx="3787873" cy="333547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악마맛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쿠키를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3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성으로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승급하면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약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100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증가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CA7CA0B-1C9E-4EBC-9112-1955FC05E958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8D1D206-7BDD-4F94-A958-E80A32074D1F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DD989FE-A1C3-4CBF-A721-7AFCA65C5753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F6F949D-13F3-4D81-B793-084BE1856474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464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11457</TotalTime>
  <Words>2747</Words>
  <Application>Microsoft Office PowerPoint</Application>
  <PresentationFormat>와이드스크린</PresentationFormat>
  <Paragraphs>416</Paragraphs>
  <Slides>27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나눔고딕</vt:lpstr>
      <vt:lpstr>넥슨Lv2고딕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KGA_26</dc:creator>
  <cp:lastModifiedBy>기일 권</cp:lastModifiedBy>
  <cp:revision>2179</cp:revision>
  <dcterms:created xsi:type="dcterms:W3CDTF">2019-11-07T06:12:26Z</dcterms:created>
  <dcterms:modified xsi:type="dcterms:W3CDTF">2022-03-12T02:47:59Z</dcterms:modified>
</cp:coreProperties>
</file>